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80" r:id="rId3"/>
    <p:sldId id="259" r:id="rId4"/>
    <p:sldId id="297" r:id="rId5"/>
    <p:sldId id="260" r:id="rId6"/>
    <p:sldId id="298" r:id="rId7"/>
    <p:sldId id="261" r:id="rId8"/>
    <p:sldId id="299" r:id="rId9"/>
    <p:sldId id="289" r:id="rId10"/>
    <p:sldId id="262" r:id="rId11"/>
    <p:sldId id="301" r:id="rId12"/>
    <p:sldId id="264" r:id="rId13"/>
    <p:sldId id="302" r:id="rId14"/>
    <p:sldId id="273" r:id="rId15"/>
    <p:sldId id="303" r:id="rId16"/>
    <p:sldId id="274" r:id="rId17"/>
    <p:sldId id="304" r:id="rId18"/>
    <p:sldId id="275" r:id="rId19"/>
    <p:sldId id="276" r:id="rId20"/>
    <p:sldId id="305" r:id="rId21"/>
    <p:sldId id="278" r:id="rId22"/>
    <p:sldId id="306" r:id="rId23"/>
    <p:sldId id="279" r:id="rId24"/>
    <p:sldId id="307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anyai Lajosné" initials="BL" lastIdx="6" clrIdx="0">
    <p:extLst>
      <p:ext uri="{19B8F6BF-5375-455C-9EA6-DF929625EA0E}">
        <p15:presenceInfo xmlns:p15="http://schemas.microsoft.com/office/powerpoint/2012/main" userId="Baranyai Lajosné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989" autoAdjust="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11T17:14:54.714" idx="4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7076B-67BA-449D-88E8-4E976F6A5AC2}" type="datetimeFigureOut">
              <a:rPr lang="hu-HU" smtClean="0"/>
              <a:t>2023. 04. 08.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E9A93-12BC-41D0-A561-F82B5C404C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7998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E9A93-12BC-41D0-A561-F82B5C404C52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2149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E9A93-12BC-41D0-A561-F82B5C404C52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2537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E9A93-12BC-41D0-A561-F82B5C404C52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9298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E9A93-12BC-41D0-A561-F82B5C404C52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0595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E9A93-12BC-41D0-A561-F82B5C404C52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6494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E9A93-12BC-41D0-A561-F82B5C404C52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7105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E9A93-12BC-41D0-A561-F82B5C404C52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9735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CE3D-A8C6-4C05-AC9B-C2E847C0980D}" type="datetimeFigureOut">
              <a:rPr lang="hu-HU" smtClean="0"/>
              <a:t>2023. 04. 08.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3D3A-4428-40B0-8A86-C45593F157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330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CE3D-A8C6-4C05-AC9B-C2E847C0980D}" type="datetimeFigureOut">
              <a:rPr lang="hu-HU" smtClean="0"/>
              <a:t>2023. 04. 08.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3D3A-4428-40B0-8A86-C45593F157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59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CE3D-A8C6-4C05-AC9B-C2E847C0980D}" type="datetimeFigureOut">
              <a:rPr lang="hu-HU" smtClean="0"/>
              <a:t>2023. 04. 08.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3D3A-4428-40B0-8A86-C45593F157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9291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CE3D-A8C6-4C05-AC9B-C2E847C0980D}" type="datetimeFigureOut">
              <a:rPr lang="hu-HU" smtClean="0"/>
              <a:t>2023. 04. 08.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3D3A-4428-40B0-8A86-C45593F157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8580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CE3D-A8C6-4C05-AC9B-C2E847C0980D}" type="datetimeFigureOut">
              <a:rPr lang="hu-HU" smtClean="0"/>
              <a:t>2023. 04. 08.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3D3A-4428-40B0-8A86-C45593F157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611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CE3D-A8C6-4C05-AC9B-C2E847C0980D}" type="datetimeFigureOut">
              <a:rPr lang="hu-HU" smtClean="0"/>
              <a:t>2023. 04. 08.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3D3A-4428-40B0-8A86-C45593F157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775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CE3D-A8C6-4C05-AC9B-C2E847C0980D}" type="datetimeFigureOut">
              <a:rPr lang="hu-HU" smtClean="0"/>
              <a:t>2023. 04. 08.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3D3A-4428-40B0-8A86-C45593F157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160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CE3D-A8C6-4C05-AC9B-C2E847C0980D}" type="datetimeFigureOut">
              <a:rPr lang="hu-HU" smtClean="0"/>
              <a:t>2023. 04. 08.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3D3A-4428-40B0-8A86-C45593F157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479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CE3D-A8C6-4C05-AC9B-C2E847C0980D}" type="datetimeFigureOut">
              <a:rPr lang="hu-HU" smtClean="0"/>
              <a:t>2023. 04. 08.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3D3A-4428-40B0-8A86-C45593F157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627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CE3D-A8C6-4C05-AC9B-C2E847C0980D}" type="datetimeFigureOut">
              <a:rPr lang="hu-HU" smtClean="0"/>
              <a:t>2023. 04. 08.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3D3A-4428-40B0-8A86-C45593F157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3460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1CE3D-A8C6-4C05-AC9B-C2E847C0980D}" type="datetimeFigureOut">
              <a:rPr lang="hu-HU" smtClean="0"/>
              <a:t>2023. 04. 08.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3D3A-4428-40B0-8A86-C45593F157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2137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1CE3D-A8C6-4C05-AC9B-C2E847C0980D}" type="datetimeFigureOut">
              <a:rPr lang="hu-HU" smtClean="0"/>
              <a:t>2023. 04. 08.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3D3A-4428-40B0-8A86-C45593F157B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376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comments" Target="../comments/comment1.xml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9406598"/>
              </p:ext>
            </p:extLst>
          </p:nvPr>
        </p:nvGraphicFramePr>
        <p:xfrm>
          <a:off x="65315" y="-30413"/>
          <a:ext cx="12126684" cy="6855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6093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503474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1615989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2119463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1957052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2078860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1285753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450503">
                <a:tc gridSpan="7">
                  <a:txBody>
                    <a:bodyPr/>
                    <a:lstStyle/>
                    <a:p>
                      <a:pPr algn="l"/>
                      <a:r>
                        <a:rPr lang="hu-HU" spc="300" dirty="0" smtClean="0"/>
                        <a:t>JANUÁR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358617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1076404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197864"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</a:p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1043531"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959005"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1025912"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</a:p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  <a:tr h="736168">
                <a:tc>
                  <a:txBody>
                    <a:bodyPr/>
                    <a:lstStyle/>
                    <a:p>
                      <a:r>
                        <a:rPr lang="hu-HU" dirty="0" smtClean="0"/>
                        <a:t>31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348125"/>
                  </a:ext>
                </a:extLst>
              </a:tr>
            </a:tbl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57984" y="-23181"/>
            <a:ext cx="10186416" cy="543774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ln w="19050">
                  <a:solidFill>
                    <a:srgbClr val="7030A0"/>
                  </a:solidFill>
                </a:ln>
                <a:solidFill>
                  <a:srgbClr val="FF66CC"/>
                </a:solidFill>
                <a:effectLst>
                  <a:glow rad="127000">
                    <a:srgbClr val="CC66FF"/>
                  </a:glow>
                </a:effectLst>
                <a:latin typeface="Arial Rounded MT Bold" panose="020F0704030504030204" pitchFamily="34" charset="0"/>
              </a:rPr>
              <a:t>Híres magyar írók születésnapjai 2023</a:t>
            </a:r>
            <a:endParaRPr lang="hu-HU" dirty="0">
              <a:ln w="19050">
                <a:solidFill>
                  <a:srgbClr val="7030A0"/>
                </a:solidFill>
              </a:ln>
              <a:solidFill>
                <a:srgbClr val="FF66CC"/>
              </a:solidFill>
              <a:effectLst>
                <a:glow rad="127000">
                  <a:srgbClr val="CC66FF"/>
                </a:glo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7702827" y="7080637"/>
            <a:ext cx="174158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2050" name="Picture 2" descr="Molnár Ferenc (író) – Wikipé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806" y="2946761"/>
            <a:ext cx="761321" cy="112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zövegdoboz 14"/>
          <p:cNvSpPr txBox="1"/>
          <p:nvPr/>
        </p:nvSpPr>
        <p:spPr>
          <a:xfrm>
            <a:off x="3108952" y="3322989"/>
            <a:ext cx="1063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Molnár Ferenc</a:t>
            </a:r>
            <a:endParaRPr lang="hu-H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15016731" y="7440030"/>
            <a:ext cx="45719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6846360" y="5315005"/>
            <a:ext cx="895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Berg Judit</a:t>
            </a:r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2056" name="Picture 8" descr="Vámos Miklós előadása - Legközelebb majd sikerül - | Jegy.h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379" y="5092291"/>
            <a:ext cx="1297360" cy="101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zövegdoboz 19"/>
          <p:cNvSpPr txBox="1"/>
          <p:nvPr/>
        </p:nvSpPr>
        <p:spPr>
          <a:xfrm>
            <a:off x="8773452" y="5370303"/>
            <a:ext cx="101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Vámos Miklós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11073384" y="2459736"/>
            <a:ext cx="292608" cy="393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6625" y="1930171"/>
            <a:ext cx="801114" cy="1071244"/>
          </a:xfrm>
          <a:prstGeom prst="rect">
            <a:avLst/>
          </a:prstGeom>
        </p:spPr>
      </p:pic>
      <p:sp>
        <p:nvSpPr>
          <p:cNvPr id="23" name="Szövegdoboz 22"/>
          <p:cNvSpPr txBox="1"/>
          <p:nvPr/>
        </p:nvSpPr>
        <p:spPr>
          <a:xfrm>
            <a:off x="9169461" y="2049389"/>
            <a:ext cx="85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Wass Albert</a:t>
            </a:r>
            <a:endParaRPr lang="hu-H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10933939" y="1572762"/>
            <a:ext cx="133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Papp Csilla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1668" y="4030875"/>
            <a:ext cx="935839" cy="935839"/>
          </a:xfrm>
          <a:prstGeom prst="rect">
            <a:avLst/>
          </a:prstGeom>
        </p:spPr>
      </p:pic>
      <p:sp>
        <p:nvSpPr>
          <p:cNvPr id="27" name="Szövegdoboz 26"/>
          <p:cNvSpPr txBox="1"/>
          <p:nvPr/>
        </p:nvSpPr>
        <p:spPr>
          <a:xfrm>
            <a:off x="6831103" y="4410993"/>
            <a:ext cx="886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Fábián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 Janka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28" name="Kép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553" y="2946761"/>
            <a:ext cx="874883" cy="1084114"/>
          </a:xfrm>
          <a:prstGeom prst="rect">
            <a:avLst/>
          </a:prstGeom>
        </p:spPr>
      </p:pic>
      <p:sp>
        <p:nvSpPr>
          <p:cNvPr id="29" name="Szövegdoboz 28"/>
          <p:cNvSpPr txBox="1"/>
          <p:nvPr/>
        </p:nvSpPr>
        <p:spPr>
          <a:xfrm>
            <a:off x="415941" y="3322989"/>
            <a:ext cx="1170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Farkas Andrea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30" name="Kép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6633" y="5723155"/>
            <a:ext cx="842702" cy="1101579"/>
          </a:xfrm>
          <a:prstGeom prst="rect">
            <a:avLst/>
          </a:prstGeom>
        </p:spPr>
      </p:pic>
      <p:sp>
        <p:nvSpPr>
          <p:cNvPr id="31" name="Szövegdoboz 30"/>
          <p:cNvSpPr txBox="1"/>
          <p:nvPr/>
        </p:nvSpPr>
        <p:spPr>
          <a:xfrm>
            <a:off x="291799" y="6178015"/>
            <a:ext cx="1550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chemeClr val="bg1"/>
                </a:solidFill>
              </a:rPr>
              <a:t>Holden</a:t>
            </a:r>
            <a:r>
              <a:rPr lang="hu-HU" b="1" dirty="0" smtClean="0">
                <a:solidFill>
                  <a:schemeClr val="bg1"/>
                </a:solidFill>
              </a:rPr>
              <a:t> Rose 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(Kovács Attila)</a:t>
            </a:r>
          </a:p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4215" y="5020839"/>
            <a:ext cx="1089965" cy="108996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657092" y="5370303"/>
            <a:ext cx="1130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M. Kácsor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 Zoltán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0752" y="5059676"/>
            <a:ext cx="1013615" cy="101851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19688" y="823011"/>
            <a:ext cx="95105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9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242908"/>
              </p:ext>
            </p:extLst>
          </p:nvPr>
        </p:nvGraphicFramePr>
        <p:xfrm>
          <a:off x="1" y="-71562"/>
          <a:ext cx="12191999" cy="7316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078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508884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3411109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2519976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2541875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2181935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551142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182880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Május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347797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349857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256306"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1516566"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</a:p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568540"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1184745"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  <a:tr h="693506"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297956"/>
                  </a:ext>
                </a:extLst>
              </a:tr>
            </a:tbl>
          </a:graphicData>
        </a:graphic>
      </p:graphicFrame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723" y="2377326"/>
            <a:ext cx="1340512" cy="1442638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436851" y="2717178"/>
            <a:ext cx="1220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Kiss Judit 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Ágnes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429" y="3807810"/>
            <a:ext cx="1359716" cy="1343856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075362" y="5062547"/>
            <a:ext cx="2059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schemeClr val="bg1"/>
                </a:solidFill>
              </a:rPr>
              <a:t>Lackfi</a:t>
            </a:r>
            <a:r>
              <a:rPr lang="hu-HU" sz="2000" b="1" dirty="0" smtClean="0">
                <a:solidFill>
                  <a:schemeClr val="bg1"/>
                </a:solidFill>
              </a:rPr>
              <a:t> János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145" y="3819964"/>
            <a:ext cx="1751276" cy="1343856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2600935" y="5062547"/>
            <a:ext cx="2152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schemeClr val="bg1"/>
                </a:solidFill>
              </a:rPr>
              <a:t>Grecsó</a:t>
            </a:r>
            <a:r>
              <a:rPr lang="hu-HU" sz="2000" b="1" dirty="0" smtClean="0">
                <a:solidFill>
                  <a:schemeClr val="bg1"/>
                </a:solidFill>
              </a:rPr>
              <a:t> Krisztián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5"/>
          <a:srcRect r="9149"/>
          <a:stretch/>
        </p:blipFill>
        <p:spPr>
          <a:xfrm>
            <a:off x="10238798" y="4040240"/>
            <a:ext cx="1387534" cy="1032692"/>
          </a:xfrm>
          <a:prstGeom prst="rect">
            <a:avLst/>
          </a:prstGeom>
        </p:spPr>
      </p:pic>
      <p:sp>
        <p:nvSpPr>
          <p:cNvPr id="20" name="Szövegdoboz 19"/>
          <p:cNvSpPr txBox="1"/>
          <p:nvPr/>
        </p:nvSpPr>
        <p:spPr>
          <a:xfrm>
            <a:off x="9407474" y="4226765"/>
            <a:ext cx="1125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Frei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 Tamás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051" y="1105231"/>
            <a:ext cx="1210540" cy="1210540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4408333" y="1669440"/>
            <a:ext cx="1025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Lázár Ervin</a:t>
            </a:r>
            <a:endParaRPr lang="hu-HU" sz="2000" b="1" dirty="0"/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4192" y="2362396"/>
            <a:ext cx="1475710" cy="1475710"/>
          </a:xfrm>
          <a:prstGeom prst="rect">
            <a:avLst/>
          </a:prstGeom>
        </p:spPr>
      </p:pic>
      <p:sp>
        <p:nvSpPr>
          <p:cNvPr id="24" name="Szövegdoboz 23"/>
          <p:cNvSpPr txBox="1"/>
          <p:nvPr/>
        </p:nvSpPr>
        <p:spPr>
          <a:xfrm>
            <a:off x="6976876" y="3100251"/>
            <a:ext cx="1326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Vidra Gabriella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8"/>
          <a:srcRect l="3884" t="2913" r="3827"/>
          <a:stretch/>
        </p:blipFill>
        <p:spPr>
          <a:xfrm>
            <a:off x="8173941" y="1105231"/>
            <a:ext cx="1125863" cy="127209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873477" y="1669440"/>
            <a:ext cx="1117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chemeClr val="bg1"/>
                </a:solidFill>
              </a:rPr>
              <a:t>Marcellus</a:t>
            </a:r>
            <a:endParaRPr lang="hu-HU" b="1" dirty="0" smtClean="0">
              <a:solidFill>
                <a:schemeClr val="bg1"/>
              </a:solidFill>
            </a:endParaRPr>
          </a:p>
          <a:p>
            <a:r>
              <a:rPr lang="hu-HU" b="1" dirty="0" smtClean="0">
                <a:solidFill>
                  <a:schemeClr val="bg1"/>
                </a:solidFill>
              </a:rPr>
              <a:t> Mihály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4284" y="5313566"/>
            <a:ext cx="963189" cy="12611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411185" y="5709037"/>
            <a:ext cx="775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Király 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Anikó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0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1780200"/>
              </p:ext>
            </p:extLst>
          </p:nvPr>
        </p:nvGraphicFramePr>
        <p:xfrm>
          <a:off x="1" y="-75501"/>
          <a:ext cx="12191999" cy="6869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078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508884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3411109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2519976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2541875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2181935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551142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361828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Május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361828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361828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177001"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1420832"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</a:p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698706"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1109958"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  <a:tr h="361828"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3297956"/>
                  </a:ext>
                </a:extLst>
              </a:tr>
            </a:tbl>
          </a:graphicData>
        </a:graphic>
      </p:graphicFrame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797" y="2245322"/>
            <a:ext cx="1267244" cy="1363788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436851" y="2717178"/>
            <a:ext cx="1220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</a:rPr>
              <a:t>Kiss Judit </a:t>
            </a:r>
          </a:p>
          <a:p>
            <a:r>
              <a:rPr lang="hu-HU" sz="2000" b="1" dirty="0" smtClean="0">
                <a:solidFill>
                  <a:srgbClr val="FF0000"/>
                </a:solidFill>
              </a:rPr>
              <a:t>Ágnes</a:t>
            </a:r>
            <a:endParaRPr lang="hu-HU" sz="2000" b="1" dirty="0">
              <a:solidFill>
                <a:srgbClr val="FF0000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096" y="3655848"/>
            <a:ext cx="1359716" cy="1343856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087143" y="4969171"/>
            <a:ext cx="2059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srgbClr val="00B0F0"/>
                </a:solidFill>
              </a:rPr>
              <a:t>Lackfi</a:t>
            </a:r>
            <a:r>
              <a:rPr lang="hu-HU" sz="2000" b="1" dirty="0" smtClean="0">
                <a:solidFill>
                  <a:srgbClr val="00B0F0"/>
                </a:solidFill>
              </a:rPr>
              <a:t> János</a:t>
            </a:r>
            <a:endParaRPr lang="hu-HU" sz="2000" b="1" dirty="0">
              <a:solidFill>
                <a:srgbClr val="00B0F0"/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498" y="3655848"/>
            <a:ext cx="1751276" cy="1343856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2609212" y="4938637"/>
            <a:ext cx="2152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srgbClr val="00B0F0"/>
                </a:solidFill>
              </a:rPr>
              <a:t>Grecsó</a:t>
            </a:r>
            <a:r>
              <a:rPr lang="hu-HU" sz="2000" b="1" dirty="0" smtClean="0">
                <a:solidFill>
                  <a:srgbClr val="00B0F0"/>
                </a:solidFill>
              </a:rPr>
              <a:t> Krisztián</a:t>
            </a:r>
            <a:endParaRPr lang="hu-HU" sz="2000" b="1" dirty="0">
              <a:solidFill>
                <a:srgbClr val="00B0F0"/>
              </a:solidFill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5"/>
          <a:srcRect r="9149"/>
          <a:stretch/>
        </p:blipFill>
        <p:spPr>
          <a:xfrm>
            <a:off x="10238798" y="4040240"/>
            <a:ext cx="1387534" cy="1032692"/>
          </a:xfrm>
          <a:prstGeom prst="rect">
            <a:avLst/>
          </a:prstGeom>
        </p:spPr>
      </p:pic>
      <p:sp>
        <p:nvSpPr>
          <p:cNvPr id="20" name="Szövegdoboz 19"/>
          <p:cNvSpPr txBox="1"/>
          <p:nvPr/>
        </p:nvSpPr>
        <p:spPr>
          <a:xfrm>
            <a:off x="9407474" y="4226765"/>
            <a:ext cx="1125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B0F0"/>
                </a:solidFill>
              </a:rPr>
              <a:t>Frei</a:t>
            </a:r>
          </a:p>
          <a:p>
            <a:r>
              <a:rPr lang="hu-HU" sz="2000" b="1" dirty="0" smtClean="0">
                <a:solidFill>
                  <a:srgbClr val="00B0F0"/>
                </a:solidFill>
              </a:rPr>
              <a:t> Tamás</a:t>
            </a:r>
            <a:endParaRPr lang="hu-HU" sz="2000" b="1" dirty="0">
              <a:solidFill>
                <a:srgbClr val="00B0F0"/>
              </a:solidFill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935" y="1019475"/>
            <a:ext cx="1210540" cy="1210540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4478023" y="1391370"/>
            <a:ext cx="93287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Lázár Ervin</a:t>
            </a:r>
            <a:endParaRPr lang="hu-HU" sz="2000" b="1" dirty="0"/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4192" y="2245322"/>
            <a:ext cx="1363788" cy="1363788"/>
          </a:xfrm>
          <a:prstGeom prst="rect">
            <a:avLst/>
          </a:prstGeom>
        </p:spPr>
      </p:pic>
      <p:sp>
        <p:nvSpPr>
          <p:cNvPr id="24" name="Szövegdoboz 23"/>
          <p:cNvSpPr txBox="1"/>
          <p:nvPr/>
        </p:nvSpPr>
        <p:spPr>
          <a:xfrm>
            <a:off x="6951709" y="2772266"/>
            <a:ext cx="1326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</a:rPr>
              <a:t>Vidra Gabriella</a:t>
            </a:r>
            <a:endParaRPr lang="hu-HU" sz="2000" b="1" dirty="0">
              <a:solidFill>
                <a:srgbClr val="FF0000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8"/>
          <a:srcRect l="3884" t="2913" r="3827"/>
          <a:stretch/>
        </p:blipFill>
        <p:spPr>
          <a:xfrm>
            <a:off x="8187103" y="1019475"/>
            <a:ext cx="1077180" cy="121708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916642" y="1452925"/>
            <a:ext cx="1117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00B0F0"/>
                </a:solidFill>
              </a:rPr>
              <a:t>Marcellus</a:t>
            </a:r>
            <a:endParaRPr lang="hu-HU" b="1" dirty="0" smtClean="0">
              <a:solidFill>
                <a:srgbClr val="00B0F0"/>
              </a:solidFill>
            </a:endParaRPr>
          </a:p>
          <a:p>
            <a:r>
              <a:rPr lang="hu-HU" b="1" dirty="0" smtClean="0">
                <a:solidFill>
                  <a:srgbClr val="00B0F0"/>
                </a:solidFill>
              </a:rPr>
              <a:t> Mihály</a:t>
            </a:r>
            <a:endParaRPr lang="hu-HU" b="1" dirty="0">
              <a:solidFill>
                <a:srgbClr val="00B0F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1094" y="5169226"/>
            <a:ext cx="963189" cy="12611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411185" y="5709037"/>
            <a:ext cx="775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Király </a:t>
            </a:r>
          </a:p>
          <a:p>
            <a:r>
              <a:rPr lang="hu-HU" b="1" dirty="0" smtClean="0">
                <a:solidFill>
                  <a:srgbClr val="FF0000"/>
                </a:solidFill>
              </a:rPr>
              <a:t>Anikó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1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5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893285"/>
              </p:ext>
            </p:extLst>
          </p:nvPr>
        </p:nvGraphicFramePr>
        <p:xfrm>
          <a:off x="-45188" y="7910"/>
          <a:ext cx="12099073" cy="6912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461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423939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3691054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2405077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532737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2242268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2313537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380353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Június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380353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1215519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236143"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1924216"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224501"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551422"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</a:tbl>
          </a:graphicData>
        </a:graphic>
      </p:graphicFrame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9391" y="741473"/>
            <a:ext cx="1193951" cy="119395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9733189" y="1044357"/>
            <a:ext cx="1128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Rónaszegi</a:t>
            </a:r>
          </a:p>
          <a:p>
            <a:r>
              <a:rPr lang="hu-HU" b="1" dirty="0" smtClean="0"/>
              <a:t> Miklós</a:t>
            </a:r>
            <a:endParaRPr lang="hu-HU" b="1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521" y="1900915"/>
            <a:ext cx="1230125" cy="126615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7403039" y="2231737"/>
            <a:ext cx="891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chemeClr val="bg1"/>
                </a:solidFill>
              </a:rPr>
              <a:t>Fiala</a:t>
            </a:r>
            <a:r>
              <a:rPr lang="hu-HU" sz="20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Borcsa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/>
          <a:srcRect b="11382"/>
          <a:stretch/>
        </p:blipFill>
        <p:spPr>
          <a:xfrm>
            <a:off x="2955081" y="3217200"/>
            <a:ext cx="1575422" cy="1655371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2872070" y="4811576"/>
            <a:ext cx="202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Lőrincz L. László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242" y="3278886"/>
            <a:ext cx="1288489" cy="1416184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4847276" y="3745370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Budai 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Lotti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870005" y="4453256"/>
            <a:ext cx="2306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Burkus Zsolt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 (Patrik J. </a:t>
            </a:r>
            <a:r>
              <a:rPr lang="hu-HU" b="1" dirty="0" err="1" smtClean="0">
                <a:solidFill>
                  <a:schemeClr val="bg1"/>
                </a:solidFill>
              </a:rPr>
              <a:t>Morisson</a:t>
            </a:r>
            <a:r>
              <a:rPr lang="hu-HU" b="1" dirty="0" smtClean="0">
                <a:solidFill>
                  <a:schemeClr val="bg1"/>
                </a:solidFill>
              </a:rPr>
              <a:t>)</a:t>
            </a:r>
          </a:p>
          <a:p>
            <a:endParaRPr lang="hu-HU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2358" y="3308954"/>
            <a:ext cx="1317448" cy="118345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9540" y="1921810"/>
            <a:ext cx="1331272" cy="1263995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581558" y="2256332"/>
            <a:ext cx="102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Tasnádi 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István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7176" y="741473"/>
            <a:ext cx="1351855" cy="1159442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7667634" y="1044357"/>
            <a:ext cx="688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chemeClr val="bg1"/>
                </a:solidFill>
              </a:rPr>
              <a:t>Finy</a:t>
            </a:r>
            <a:r>
              <a:rPr lang="hu-HU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Petra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4033" y="5230891"/>
            <a:ext cx="1112167" cy="1112167"/>
          </a:xfrm>
          <a:prstGeom prst="rect">
            <a:avLst/>
          </a:prstGeom>
        </p:spPr>
      </p:pic>
      <p:sp>
        <p:nvSpPr>
          <p:cNvPr id="21" name="Szövegdoboz 20"/>
          <p:cNvSpPr txBox="1"/>
          <p:nvPr/>
        </p:nvSpPr>
        <p:spPr>
          <a:xfrm>
            <a:off x="1343770" y="5820355"/>
            <a:ext cx="158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Nógrádi Gábor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4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9644983"/>
              </p:ext>
            </p:extLst>
          </p:nvPr>
        </p:nvGraphicFramePr>
        <p:xfrm>
          <a:off x="102742" y="-1"/>
          <a:ext cx="12042794" cy="6976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179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421967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3673885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2393889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530259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2231839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2302776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427912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Június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427912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1165838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185621"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1845571"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174454"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748846"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</a:tbl>
          </a:graphicData>
        </a:graphic>
      </p:graphicFrame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9391" y="741473"/>
            <a:ext cx="1193951" cy="119395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9785949" y="1044357"/>
            <a:ext cx="11284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/>
              <a:t>Rónaszegi</a:t>
            </a:r>
          </a:p>
          <a:p>
            <a:r>
              <a:rPr lang="hu-HU" b="1" dirty="0" smtClean="0"/>
              <a:t> Miklós</a:t>
            </a:r>
            <a:endParaRPr lang="hu-HU" b="1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064" y="1946419"/>
            <a:ext cx="1230125" cy="126615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7611923" y="2256332"/>
            <a:ext cx="891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rgbClr val="FF0000"/>
                </a:solidFill>
              </a:rPr>
              <a:t>Fiala</a:t>
            </a:r>
            <a:r>
              <a:rPr lang="hu-HU" sz="20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hu-HU" sz="2000" b="1" dirty="0" smtClean="0">
                <a:solidFill>
                  <a:srgbClr val="FF0000"/>
                </a:solidFill>
              </a:rPr>
              <a:t>Borcsa</a:t>
            </a:r>
            <a:endParaRPr lang="hu-HU" sz="2000" b="1" dirty="0">
              <a:solidFill>
                <a:srgbClr val="FF0000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/>
          <a:srcRect b="11382"/>
          <a:stretch/>
        </p:blipFill>
        <p:spPr>
          <a:xfrm>
            <a:off x="2819140" y="3203682"/>
            <a:ext cx="1575422" cy="1655371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2771980" y="4787793"/>
            <a:ext cx="202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B0F0"/>
                </a:solidFill>
              </a:rPr>
              <a:t>Lőrincz L. László</a:t>
            </a:r>
            <a:endParaRPr lang="hu-HU" b="1" dirty="0">
              <a:solidFill>
                <a:srgbClr val="00B0F0"/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617" y="3470467"/>
            <a:ext cx="1385771" cy="1523107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4847276" y="3745370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</a:rPr>
              <a:t>Budai </a:t>
            </a:r>
          </a:p>
          <a:p>
            <a:r>
              <a:rPr lang="hu-HU" sz="2000" b="1" dirty="0" smtClean="0">
                <a:solidFill>
                  <a:srgbClr val="FF0000"/>
                </a:solidFill>
              </a:rPr>
              <a:t>Lotti</a:t>
            </a:r>
            <a:endParaRPr lang="hu-HU" sz="2000" b="1" dirty="0">
              <a:solidFill>
                <a:srgbClr val="FF000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908542" y="4393908"/>
            <a:ext cx="2190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B0F0"/>
                </a:solidFill>
              </a:rPr>
              <a:t>Burkus Zsolt</a:t>
            </a:r>
          </a:p>
          <a:p>
            <a:r>
              <a:rPr lang="hu-HU" b="1" dirty="0" smtClean="0">
                <a:solidFill>
                  <a:srgbClr val="00B0F0"/>
                </a:solidFill>
              </a:rPr>
              <a:t> (Patrik J. </a:t>
            </a:r>
            <a:r>
              <a:rPr lang="hu-HU" b="1" dirty="0" err="1" smtClean="0">
                <a:solidFill>
                  <a:srgbClr val="00B0F0"/>
                </a:solidFill>
              </a:rPr>
              <a:t>Morisson</a:t>
            </a:r>
            <a:r>
              <a:rPr lang="hu-HU" b="1" dirty="0" smtClean="0">
                <a:solidFill>
                  <a:schemeClr val="bg1"/>
                </a:solidFill>
              </a:rPr>
              <a:t>)</a:t>
            </a:r>
          </a:p>
          <a:p>
            <a:endParaRPr lang="hu-HU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860" y="3278886"/>
            <a:ext cx="1317448" cy="118345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4617" y="1948580"/>
            <a:ext cx="1331272" cy="1263995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670809" y="2283818"/>
            <a:ext cx="102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B0F0"/>
                </a:solidFill>
              </a:rPr>
              <a:t>Tasnádi </a:t>
            </a:r>
          </a:p>
          <a:p>
            <a:r>
              <a:rPr lang="hu-HU" b="1" dirty="0" smtClean="0">
                <a:solidFill>
                  <a:srgbClr val="00B0F0"/>
                </a:solidFill>
              </a:rPr>
              <a:t>István</a:t>
            </a:r>
            <a:endParaRPr lang="hu-HU" b="1" dirty="0">
              <a:solidFill>
                <a:srgbClr val="00B0F0"/>
              </a:solidFill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7176" y="741473"/>
            <a:ext cx="1351855" cy="1159442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7667634" y="1044357"/>
            <a:ext cx="688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Finy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hu-HU" b="1" dirty="0" smtClean="0">
                <a:solidFill>
                  <a:srgbClr val="FF0000"/>
                </a:solidFill>
              </a:rPr>
              <a:t>Petra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2023" y="5153407"/>
            <a:ext cx="1112167" cy="1112167"/>
          </a:xfrm>
          <a:prstGeom prst="rect">
            <a:avLst/>
          </a:prstGeom>
        </p:spPr>
      </p:pic>
      <p:sp>
        <p:nvSpPr>
          <p:cNvPr id="21" name="Szövegdoboz 20"/>
          <p:cNvSpPr txBox="1"/>
          <p:nvPr/>
        </p:nvSpPr>
        <p:spPr>
          <a:xfrm>
            <a:off x="1343770" y="5820355"/>
            <a:ext cx="158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B0F0"/>
                </a:solidFill>
              </a:rPr>
              <a:t>Nógrádi Gábor</a:t>
            </a:r>
            <a:endParaRPr lang="hu-H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6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7728974"/>
              </p:ext>
            </p:extLst>
          </p:nvPr>
        </p:nvGraphicFramePr>
        <p:xfrm>
          <a:off x="-1" y="0"/>
          <a:ext cx="12192001" cy="7413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386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649002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753163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1890920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2035143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3915852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2050535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362237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Július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362237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1281869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165460"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1259957"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511235"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1448950"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369" y="750926"/>
            <a:ext cx="935583" cy="118644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230005" y="1123598"/>
            <a:ext cx="105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Kalapos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Éva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027" y="1975109"/>
            <a:ext cx="885825" cy="12192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239919" y="2388204"/>
            <a:ext cx="962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Köves József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706" y="3194309"/>
            <a:ext cx="936879" cy="120792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199804" y="3597235"/>
            <a:ext cx="1069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Passuth</a:t>
            </a:r>
            <a:r>
              <a:rPr lang="hu-HU" sz="2000" b="1" dirty="0" smtClean="0"/>
              <a:t> </a:t>
            </a:r>
          </a:p>
          <a:p>
            <a:r>
              <a:rPr lang="hu-HU" sz="2000" b="1" dirty="0" smtClean="0"/>
              <a:t>László</a:t>
            </a:r>
            <a:endParaRPr lang="hu-HU" sz="2000" b="1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9" y="4444590"/>
            <a:ext cx="1143145" cy="1164407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8683565" y="5552095"/>
            <a:ext cx="1382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Zichy Géza</a:t>
            </a:r>
            <a:endParaRPr lang="hu-HU" sz="2000" b="1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6"/>
          <a:srcRect b="14196"/>
          <a:stretch/>
        </p:blipFill>
        <p:spPr>
          <a:xfrm>
            <a:off x="7524950" y="4501492"/>
            <a:ext cx="883226" cy="1160313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6179009" y="4680801"/>
            <a:ext cx="1398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Böszörményi 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Gyula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2657" y="739116"/>
            <a:ext cx="846758" cy="1159883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9009455" y="921799"/>
            <a:ext cx="1109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Móricz </a:t>
            </a:r>
          </a:p>
          <a:p>
            <a:r>
              <a:rPr lang="hu-HU" b="1" dirty="0" smtClean="0"/>
              <a:t>Zsigmond</a:t>
            </a:r>
            <a:endParaRPr lang="hu-HU" b="1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8"/>
          <a:srcRect b="15979"/>
          <a:stretch/>
        </p:blipFill>
        <p:spPr>
          <a:xfrm>
            <a:off x="5147749" y="5952205"/>
            <a:ext cx="936421" cy="1134105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4169278" y="6211669"/>
            <a:ext cx="986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Bíró 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Szabolcs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7334" y="699715"/>
            <a:ext cx="1114626" cy="1237656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10240285" y="1051779"/>
            <a:ext cx="837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Simon 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Réka 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Zsuzsa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8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4659398"/>
              </p:ext>
            </p:extLst>
          </p:nvPr>
        </p:nvGraphicFramePr>
        <p:xfrm>
          <a:off x="0" y="-1"/>
          <a:ext cx="12105862" cy="6788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046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644416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747841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1877561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2020764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3888186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2036048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414001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Július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414001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1051862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916379"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990679"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345502"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1656002"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215" y="790941"/>
            <a:ext cx="935583" cy="118644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145837" y="1126152"/>
            <a:ext cx="105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</a:rPr>
              <a:t>Kalapos</a:t>
            </a:r>
          </a:p>
          <a:p>
            <a:r>
              <a:rPr lang="hu-HU" sz="2000" b="1" dirty="0" smtClean="0">
                <a:solidFill>
                  <a:srgbClr val="FF0000"/>
                </a:solidFill>
              </a:rPr>
              <a:t>Éva</a:t>
            </a:r>
            <a:endParaRPr lang="hu-HU" sz="2000" b="1" dirty="0">
              <a:solidFill>
                <a:srgbClr val="FF0000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237" y="1947148"/>
            <a:ext cx="751189" cy="1033895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328129" y="2208085"/>
            <a:ext cx="962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B0F0"/>
                </a:solidFill>
              </a:rPr>
              <a:t>Köves József</a:t>
            </a:r>
            <a:endParaRPr lang="hu-HU" sz="2000" b="1" dirty="0">
              <a:solidFill>
                <a:srgbClr val="00B0F0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833" y="2915971"/>
            <a:ext cx="804167" cy="1036819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222501" y="3244904"/>
            <a:ext cx="101962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dirty="0" err="1" smtClean="0"/>
              <a:t>Passuth</a:t>
            </a:r>
            <a:r>
              <a:rPr lang="hu-HU" sz="2000" b="1" dirty="0" smtClean="0"/>
              <a:t> </a:t>
            </a:r>
          </a:p>
          <a:p>
            <a:r>
              <a:rPr lang="hu-HU" sz="2000" b="1" dirty="0" smtClean="0"/>
              <a:t>László</a:t>
            </a:r>
            <a:endParaRPr lang="hu-HU" sz="2000" b="1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2895" y="4035287"/>
            <a:ext cx="959072" cy="976910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8782240" y="4961950"/>
            <a:ext cx="138283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Zichy Géza</a:t>
            </a:r>
            <a:endParaRPr lang="hu-HU" sz="2000" b="1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7"/>
          <a:srcRect b="14196"/>
          <a:stretch/>
        </p:blipFill>
        <p:spPr>
          <a:xfrm>
            <a:off x="7679339" y="4108874"/>
            <a:ext cx="883226" cy="1160313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6221576" y="4365866"/>
            <a:ext cx="1398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B0F0"/>
                </a:solidFill>
              </a:rPr>
              <a:t>Böszörményi </a:t>
            </a:r>
          </a:p>
          <a:p>
            <a:r>
              <a:rPr lang="hu-HU" b="1" dirty="0" smtClean="0">
                <a:solidFill>
                  <a:srgbClr val="00B0F0"/>
                </a:solidFill>
              </a:rPr>
              <a:t>Gyula</a:t>
            </a:r>
            <a:endParaRPr lang="hu-HU" b="1" dirty="0">
              <a:solidFill>
                <a:srgbClr val="00B0F0"/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9186" y="787265"/>
            <a:ext cx="846758" cy="1159883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8914288" y="1054057"/>
            <a:ext cx="11158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Móricz </a:t>
            </a:r>
          </a:p>
          <a:p>
            <a:r>
              <a:rPr lang="hu-HU" b="1" dirty="0" smtClean="0"/>
              <a:t>Zsigmond</a:t>
            </a:r>
            <a:endParaRPr lang="hu-HU" b="1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9"/>
          <a:srcRect b="15979"/>
          <a:stretch/>
        </p:blipFill>
        <p:spPr>
          <a:xfrm>
            <a:off x="5158409" y="5447616"/>
            <a:ext cx="985459" cy="1193495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4255706" y="5821225"/>
            <a:ext cx="986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B0F0"/>
                </a:solidFill>
              </a:rPr>
              <a:t>Bíró </a:t>
            </a:r>
          </a:p>
          <a:p>
            <a:r>
              <a:rPr lang="hu-HU" b="1" dirty="0" smtClean="0">
                <a:solidFill>
                  <a:srgbClr val="00B0F0"/>
                </a:solidFill>
              </a:rPr>
              <a:t>Szabolcs</a:t>
            </a:r>
            <a:endParaRPr lang="hu-HU" b="1" dirty="0">
              <a:solidFill>
                <a:srgbClr val="00B0F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36633" y="819808"/>
            <a:ext cx="985967" cy="1094796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10165079" y="995410"/>
            <a:ext cx="837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Simon </a:t>
            </a:r>
          </a:p>
          <a:p>
            <a:r>
              <a:rPr lang="hu-HU" b="1" dirty="0" smtClean="0">
                <a:solidFill>
                  <a:srgbClr val="FF0000"/>
                </a:solidFill>
              </a:rPr>
              <a:t>Réka </a:t>
            </a:r>
          </a:p>
          <a:p>
            <a:r>
              <a:rPr lang="hu-HU" b="1" dirty="0" smtClean="0">
                <a:solidFill>
                  <a:srgbClr val="FF0000"/>
                </a:solidFill>
              </a:rPr>
              <a:t>Zsuzsa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7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5383654"/>
              </p:ext>
            </p:extLst>
          </p:nvPr>
        </p:nvGraphicFramePr>
        <p:xfrm>
          <a:off x="0" y="69434"/>
          <a:ext cx="12099073" cy="6740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543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1948069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1948070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1118209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1902372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2240370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370054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Augusztus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370054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1128406"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415864"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1619816"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147438"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647596"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093" y="831651"/>
            <a:ext cx="810369" cy="114869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951756" y="1168459"/>
            <a:ext cx="1089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Gárdonyi </a:t>
            </a:r>
          </a:p>
          <a:p>
            <a:r>
              <a:rPr lang="hu-HU" dirty="0" smtClean="0"/>
              <a:t>Géza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/>
          <a:srcRect l="8950" t="3227" r="13580" b="-1"/>
          <a:stretch/>
        </p:blipFill>
        <p:spPr>
          <a:xfrm>
            <a:off x="1762974" y="1946843"/>
            <a:ext cx="1041336" cy="130078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75347" y="2585223"/>
            <a:ext cx="93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Palotás 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Petra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842" y="1997396"/>
            <a:ext cx="907552" cy="129341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851462" y="2597238"/>
            <a:ext cx="920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Nyúlász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 Péter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7862" y="3439689"/>
            <a:ext cx="1151211" cy="1461689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9844276" y="3742484"/>
            <a:ext cx="1265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Szabó Tibor Benjamin</a:t>
            </a:r>
            <a:endParaRPr lang="hu-H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1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0660606"/>
              </p:ext>
            </p:extLst>
          </p:nvPr>
        </p:nvGraphicFramePr>
        <p:xfrm>
          <a:off x="71920" y="1"/>
          <a:ext cx="12027153" cy="6809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187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2363308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1936489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1936490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1111562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1891064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2227053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425775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Augusztus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425775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1072813"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346109"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1540012"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383769"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615691"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093" y="831651"/>
            <a:ext cx="810369" cy="114869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951756" y="1168459"/>
            <a:ext cx="110902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/>
              <a:t>Gárdonyi </a:t>
            </a:r>
          </a:p>
          <a:p>
            <a:r>
              <a:rPr lang="hu-HU" b="1" dirty="0" smtClean="0"/>
              <a:t>Géza</a:t>
            </a:r>
            <a:endParaRPr lang="hu-HU" b="1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8950" t="3227" r="13580" b="-1"/>
          <a:stretch/>
        </p:blipFill>
        <p:spPr>
          <a:xfrm>
            <a:off x="1762974" y="1946843"/>
            <a:ext cx="1041336" cy="130078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75347" y="2585223"/>
            <a:ext cx="93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Palotás </a:t>
            </a:r>
          </a:p>
          <a:p>
            <a:r>
              <a:rPr lang="hu-HU" b="1" dirty="0" smtClean="0">
                <a:solidFill>
                  <a:srgbClr val="FF0000"/>
                </a:solidFill>
              </a:rPr>
              <a:t>Petra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842" y="1997396"/>
            <a:ext cx="907552" cy="129341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851462" y="2597238"/>
            <a:ext cx="920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B0F0"/>
                </a:solidFill>
              </a:rPr>
              <a:t>Nyúlász</a:t>
            </a:r>
          </a:p>
          <a:p>
            <a:r>
              <a:rPr lang="hu-HU" b="1" dirty="0" smtClean="0">
                <a:solidFill>
                  <a:srgbClr val="00B0F0"/>
                </a:solidFill>
              </a:rPr>
              <a:t> Péter</a:t>
            </a:r>
            <a:endParaRPr lang="hu-HU" b="1" dirty="0">
              <a:solidFill>
                <a:srgbClr val="00B0F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7862" y="3439689"/>
            <a:ext cx="1151211" cy="1461689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9844276" y="3742484"/>
            <a:ext cx="1265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B0F0"/>
                </a:solidFill>
              </a:rPr>
              <a:t>Szabó Tibor Benjamin</a:t>
            </a:r>
            <a:endParaRPr lang="hu-HU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0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5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3502361"/>
              </p:ext>
            </p:extLst>
          </p:nvPr>
        </p:nvGraphicFramePr>
        <p:xfrm>
          <a:off x="99391" y="-2220"/>
          <a:ext cx="11999682" cy="6800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905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591448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2673350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772826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2428884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2389454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2583815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328223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Szeptember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377956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499251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351722"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1399429"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407381"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1399086"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</a:tbl>
          </a:graphicData>
        </a:graphic>
      </p:graphicFrame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893" y="1305057"/>
            <a:ext cx="1115509" cy="122221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092226" y="1675569"/>
            <a:ext cx="1393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B0F0"/>
                </a:solidFill>
              </a:rPr>
              <a:t>Dragomán </a:t>
            </a:r>
          </a:p>
          <a:p>
            <a:r>
              <a:rPr lang="hu-HU" sz="2000" b="1" dirty="0" smtClean="0">
                <a:solidFill>
                  <a:srgbClr val="00B0F0"/>
                </a:solidFill>
              </a:rPr>
              <a:t>György</a:t>
            </a:r>
            <a:endParaRPr lang="hu-HU" sz="2000" b="1" dirty="0">
              <a:solidFill>
                <a:srgbClr val="00B0F0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939" y="2695904"/>
            <a:ext cx="1277959" cy="128342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234804" y="3076223"/>
            <a:ext cx="1200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srgbClr val="FF0000"/>
                </a:solidFill>
              </a:rPr>
              <a:t>Sohonyai</a:t>
            </a:r>
            <a:r>
              <a:rPr lang="hu-HU" sz="2000" b="1" dirty="0" smtClean="0">
                <a:solidFill>
                  <a:srgbClr val="FF0000"/>
                </a:solidFill>
              </a:rPr>
              <a:t> Edit</a:t>
            </a:r>
            <a:endParaRPr lang="hu-HU" sz="2000" b="1" dirty="0">
              <a:solidFill>
                <a:srgbClr val="FF0000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995" y="4001785"/>
            <a:ext cx="1252407" cy="125240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934" y="3935387"/>
            <a:ext cx="1439292" cy="1439292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7255954" y="4453948"/>
            <a:ext cx="863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rgbClr val="00B0F0"/>
                </a:solidFill>
              </a:rPr>
              <a:t>Vujity</a:t>
            </a:r>
            <a:r>
              <a:rPr lang="hu-HU" sz="2000" b="1" dirty="0" smtClean="0">
                <a:solidFill>
                  <a:srgbClr val="00B0F0"/>
                </a:solidFill>
              </a:rPr>
              <a:t> </a:t>
            </a:r>
          </a:p>
          <a:p>
            <a:r>
              <a:rPr lang="hu-HU" sz="2000" b="1" dirty="0" err="1" smtClean="0">
                <a:solidFill>
                  <a:srgbClr val="00B0F0"/>
                </a:solidFill>
              </a:rPr>
              <a:t>Vrtko</a:t>
            </a:r>
            <a:endParaRPr lang="hu-HU" sz="2000" b="1" dirty="0">
              <a:solidFill>
                <a:srgbClr val="00B0F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9706843" y="4489246"/>
            <a:ext cx="9221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</a:rPr>
              <a:t>Maros </a:t>
            </a:r>
          </a:p>
          <a:p>
            <a:r>
              <a:rPr lang="hu-HU" sz="2000" b="1" dirty="0" smtClean="0">
                <a:solidFill>
                  <a:srgbClr val="FF0000"/>
                </a:solidFill>
              </a:rPr>
              <a:t>Edit</a:t>
            </a:r>
            <a:endParaRPr lang="hu-HU" sz="2000" b="1" dirty="0">
              <a:solidFill>
                <a:srgbClr val="FF0000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492" y="5437345"/>
            <a:ext cx="1051454" cy="1361020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4738395" y="5770387"/>
            <a:ext cx="10567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Benedek </a:t>
            </a:r>
          </a:p>
          <a:p>
            <a:r>
              <a:rPr lang="hu-HU" dirty="0" smtClean="0"/>
              <a:t>Elek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4118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5597249"/>
              </p:ext>
            </p:extLst>
          </p:nvPr>
        </p:nvGraphicFramePr>
        <p:xfrm>
          <a:off x="112643" y="0"/>
          <a:ext cx="12079357" cy="6728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862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1702725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2262415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2111363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481570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2207805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2832617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367934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Október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367934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367934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637815"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367934"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653413"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1489631"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  <a:tr h="476197">
                <a:tc>
                  <a:txBody>
                    <a:bodyPr/>
                    <a:lstStyle/>
                    <a:p>
                      <a:r>
                        <a:rPr lang="hu-HU" dirty="0" smtClean="0"/>
                        <a:t>31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369721"/>
                  </a:ext>
                </a:extLst>
              </a:tr>
            </a:tbl>
          </a:graphicData>
        </a:graphic>
      </p:graphicFrame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564" y="1211740"/>
            <a:ext cx="950790" cy="142618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181" y="4845287"/>
            <a:ext cx="1200647" cy="128917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380051" y="5166709"/>
            <a:ext cx="1031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Bosnyák 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Viktória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981" y="3116311"/>
            <a:ext cx="2177694" cy="1384128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0225999" y="4500439"/>
            <a:ext cx="13447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Bálint Ágnes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446906" y="1605829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Gimes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 Dóra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151" y="1091797"/>
            <a:ext cx="1250900" cy="1546128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2297385" y="1605829"/>
            <a:ext cx="83176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Szabó </a:t>
            </a:r>
          </a:p>
          <a:p>
            <a:r>
              <a:rPr lang="hu-HU" dirty="0" smtClean="0"/>
              <a:t>Magda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7"/>
          <a:srcRect r="12441"/>
          <a:stretch/>
        </p:blipFill>
        <p:spPr>
          <a:xfrm>
            <a:off x="838200" y="3184087"/>
            <a:ext cx="1322783" cy="1205257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589304" y="4420298"/>
            <a:ext cx="161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Szegedi Katalin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8"/>
          <a:srcRect l="19216" r="10091" b="4361"/>
          <a:stretch/>
        </p:blipFill>
        <p:spPr>
          <a:xfrm>
            <a:off x="7738801" y="4869770"/>
            <a:ext cx="1394857" cy="1292035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7033298" y="5215800"/>
            <a:ext cx="757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Téti 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István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3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1" y="248478"/>
            <a:ext cx="11211339" cy="63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0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585302"/>
              </p:ext>
            </p:extLst>
          </p:nvPr>
        </p:nvGraphicFramePr>
        <p:xfrm>
          <a:off x="112643" y="1"/>
          <a:ext cx="11973340" cy="6788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862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1702725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2262415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2111363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481570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2207805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2726600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371195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Október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371195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371195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652331"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371195"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668066"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1502833"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  <a:tr h="480417">
                <a:tc>
                  <a:txBody>
                    <a:bodyPr/>
                    <a:lstStyle/>
                    <a:p>
                      <a:r>
                        <a:rPr lang="hu-HU" dirty="0" smtClean="0"/>
                        <a:t>31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369721"/>
                  </a:ext>
                </a:extLst>
              </a:tr>
            </a:tbl>
          </a:graphicData>
        </a:graphic>
      </p:graphicFrame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188" y="1211740"/>
            <a:ext cx="950790" cy="142618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750" y="4858481"/>
            <a:ext cx="1200647" cy="128917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505313" y="5216896"/>
            <a:ext cx="1031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Bosnyák </a:t>
            </a:r>
          </a:p>
          <a:p>
            <a:r>
              <a:rPr lang="hu-HU" b="1" dirty="0" smtClean="0">
                <a:solidFill>
                  <a:srgbClr val="FF0000"/>
                </a:solidFill>
              </a:rPr>
              <a:t>Viktória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981" y="3116311"/>
            <a:ext cx="2177694" cy="1384128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0225999" y="4500439"/>
            <a:ext cx="13735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/>
              <a:t>Bálint Ágnes</a:t>
            </a:r>
            <a:endParaRPr lang="hu-HU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29808" y="1605829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Gimes</a:t>
            </a:r>
          </a:p>
          <a:p>
            <a:r>
              <a:rPr lang="hu-HU" b="1" dirty="0" smtClean="0">
                <a:solidFill>
                  <a:srgbClr val="FF0000"/>
                </a:solidFill>
              </a:rPr>
              <a:t> Dóra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151" y="1091797"/>
            <a:ext cx="1250900" cy="1546128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2297385" y="1605829"/>
            <a:ext cx="84414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/>
              <a:t>Szabó </a:t>
            </a:r>
          </a:p>
          <a:p>
            <a:r>
              <a:rPr lang="hu-HU" b="1" dirty="0" smtClean="0"/>
              <a:t>Magda</a:t>
            </a:r>
            <a:endParaRPr lang="hu-HU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7"/>
          <a:srcRect r="12441"/>
          <a:stretch/>
        </p:blipFill>
        <p:spPr>
          <a:xfrm>
            <a:off x="838200" y="3184087"/>
            <a:ext cx="1322783" cy="1205257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589304" y="4420298"/>
            <a:ext cx="161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Szegedi Katalin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8"/>
          <a:srcRect l="19216" r="10091" b="4361"/>
          <a:stretch/>
        </p:blipFill>
        <p:spPr>
          <a:xfrm>
            <a:off x="7887705" y="4869771"/>
            <a:ext cx="1394857" cy="1292035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7130318" y="5192622"/>
            <a:ext cx="757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B0F0"/>
                </a:solidFill>
              </a:rPr>
              <a:t>Téti </a:t>
            </a:r>
          </a:p>
          <a:p>
            <a:r>
              <a:rPr lang="hu-HU" b="1" dirty="0" smtClean="0">
                <a:solidFill>
                  <a:srgbClr val="00B0F0"/>
                </a:solidFill>
              </a:rPr>
              <a:t>István</a:t>
            </a:r>
            <a:endParaRPr lang="hu-H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2163406"/>
              </p:ext>
            </p:extLst>
          </p:nvPr>
        </p:nvGraphicFramePr>
        <p:xfrm>
          <a:off x="-2" y="0"/>
          <a:ext cx="1219200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5452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1661823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2019629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532738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453224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2115047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2054089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372178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November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373102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373102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948040"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1666709"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650529"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474340"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</a:tbl>
          </a:graphicData>
        </a:graphic>
      </p:graphicFrame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726" y="1154758"/>
            <a:ext cx="1308650" cy="144624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434208" y="2576155"/>
            <a:ext cx="157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Nemere István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/>
          <a:srcRect b="14169"/>
          <a:stretch/>
        </p:blipFill>
        <p:spPr>
          <a:xfrm>
            <a:off x="5902471" y="1128722"/>
            <a:ext cx="1111095" cy="1447433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983305" y="1534882"/>
            <a:ext cx="865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Kertész</a:t>
            </a:r>
          </a:p>
          <a:p>
            <a:r>
              <a:rPr lang="hu-HU" dirty="0" smtClean="0"/>
              <a:t> Imre</a:t>
            </a:r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972" y="1134927"/>
            <a:ext cx="1335875" cy="1844690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7946110" y="1553915"/>
            <a:ext cx="852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Nagy-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Bandó 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András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599" y="3068185"/>
            <a:ext cx="1119304" cy="1288949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2009094" y="4319029"/>
            <a:ext cx="151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Gazdag Erzsi</a:t>
            </a:r>
            <a:endParaRPr lang="hu-HU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9319" y="4733594"/>
            <a:ext cx="1324776" cy="1639410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10134847" y="5134717"/>
            <a:ext cx="644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Igaz 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Dóra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542" y="3064230"/>
            <a:ext cx="1138552" cy="136990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2296" y="3576545"/>
            <a:ext cx="848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Halász 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Margit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1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7199500"/>
              </p:ext>
            </p:extLst>
          </p:nvPr>
        </p:nvGraphicFramePr>
        <p:xfrm>
          <a:off x="69573" y="-123289"/>
          <a:ext cx="12122428" cy="6881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3936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1670957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2030729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535665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455715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2126672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1998754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437014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November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437014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437014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899412"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1625104"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609328"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437014"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</a:tbl>
          </a:graphicData>
        </a:graphic>
      </p:graphicFrame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726" y="1292458"/>
            <a:ext cx="1308650" cy="144624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407745" y="2629165"/>
            <a:ext cx="157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B0F0"/>
                </a:solidFill>
              </a:rPr>
              <a:t>Nemere István</a:t>
            </a:r>
            <a:endParaRPr lang="hu-HU" b="1" dirty="0">
              <a:solidFill>
                <a:srgbClr val="00B0F0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/>
          <a:srcRect b="14169"/>
          <a:stretch/>
        </p:blipFill>
        <p:spPr>
          <a:xfrm>
            <a:off x="5933570" y="1283434"/>
            <a:ext cx="1111095" cy="1447433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5050229" y="1553915"/>
            <a:ext cx="8652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Kertész</a:t>
            </a:r>
          </a:p>
          <a:p>
            <a:r>
              <a:rPr lang="hu-HU" dirty="0" smtClean="0"/>
              <a:t> Imre</a:t>
            </a:r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8972" y="1134927"/>
            <a:ext cx="1335875" cy="1844690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7994930" y="1553915"/>
            <a:ext cx="852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B0F0"/>
                </a:solidFill>
              </a:rPr>
              <a:t>Nagy-</a:t>
            </a:r>
          </a:p>
          <a:p>
            <a:r>
              <a:rPr lang="hu-HU" b="1" dirty="0" smtClean="0">
                <a:solidFill>
                  <a:srgbClr val="00B0F0"/>
                </a:solidFill>
              </a:rPr>
              <a:t>Bandó </a:t>
            </a:r>
          </a:p>
          <a:p>
            <a:r>
              <a:rPr lang="hu-HU" b="1" dirty="0" smtClean="0">
                <a:solidFill>
                  <a:srgbClr val="00B0F0"/>
                </a:solidFill>
              </a:rPr>
              <a:t>András</a:t>
            </a:r>
            <a:endParaRPr lang="hu-HU" b="1" dirty="0">
              <a:solidFill>
                <a:srgbClr val="00B0F0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7599" y="3068185"/>
            <a:ext cx="1119304" cy="1288949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2009094" y="4319029"/>
            <a:ext cx="15137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Gazdag Erzsi</a:t>
            </a:r>
            <a:endParaRPr lang="hu-HU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9319" y="4733594"/>
            <a:ext cx="1324776" cy="1639410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10134847" y="5134717"/>
            <a:ext cx="644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Igaz </a:t>
            </a:r>
          </a:p>
          <a:p>
            <a:r>
              <a:rPr lang="hu-HU" b="1" dirty="0" smtClean="0">
                <a:solidFill>
                  <a:srgbClr val="FF0000"/>
                </a:solidFill>
              </a:rPr>
              <a:t>Dóra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542" y="3064230"/>
            <a:ext cx="1138552" cy="136990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2296" y="3576545"/>
            <a:ext cx="848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Halász </a:t>
            </a:r>
          </a:p>
          <a:p>
            <a:r>
              <a:rPr lang="hu-HU" b="1" dirty="0" smtClean="0">
                <a:solidFill>
                  <a:srgbClr val="FF0000"/>
                </a:solidFill>
              </a:rPr>
              <a:t>Margit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6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5432067"/>
              </p:ext>
            </p:extLst>
          </p:nvPr>
        </p:nvGraphicFramePr>
        <p:xfrm>
          <a:off x="0" y="-37378"/>
          <a:ext cx="12192000" cy="6849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5655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430924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2543504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1860331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3073178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429183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649225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331781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December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331781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1569672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067965"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1614115"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444396"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421807"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658" y="659834"/>
            <a:ext cx="1323800" cy="12156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758" y="659834"/>
            <a:ext cx="1155583" cy="122867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980980" y="1908525"/>
            <a:ext cx="199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R. </a:t>
            </a:r>
            <a:r>
              <a:rPr lang="hu-HU" b="1" dirty="0" err="1" smtClean="0">
                <a:solidFill>
                  <a:schemeClr val="bg1"/>
                </a:solidFill>
              </a:rPr>
              <a:t>Kelényi</a:t>
            </a:r>
            <a:r>
              <a:rPr lang="hu-HU" b="1" dirty="0" smtClean="0">
                <a:solidFill>
                  <a:schemeClr val="bg1"/>
                </a:solidFill>
              </a:rPr>
              <a:t> Angelika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9995141" y="1868587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Bán Mór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115" y="2219607"/>
            <a:ext cx="1089377" cy="1089377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395961" y="2640940"/>
            <a:ext cx="611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Tavi 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Kata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677" y="3308984"/>
            <a:ext cx="1040715" cy="1315250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5008015" y="4621208"/>
            <a:ext cx="140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chemeClr val="bg1"/>
                </a:solidFill>
              </a:rPr>
              <a:t>Závada</a:t>
            </a:r>
            <a:r>
              <a:rPr lang="hu-HU" b="1" dirty="0" smtClean="0">
                <a:solidFill>
                  <a:schemeClr val="bg1"/>
                </a:solidFill>
              </a:rPr>
              <a:t> Pál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87" y="4864007"/>
            <a:ext cx="1093690" cy="1163808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11283" y="6038749"/>
            <a:ext cx="199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Baráth Viktória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8248" y="4912384"/>
            <a:ext cx="899207" cy="108243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0619" y="3298910"/>
            <a:ext cx="1098706" cy="1343636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3584612" y="4621208"/>
            <a:ext cx="142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Szepes Mária</a:t>
            </a:r>
            <a:endParaRPr lang="hu-HU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1614923" y="6005748"/>
            <a:ext cx="187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Marék Veronika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9144" y="659834"/>
            <a:ext cx="1422452" cy="1301810"/>
          </a:xfrm>
          <a:prstGeom prst="rect">
            <a:avLst/>
          </a:prstGeom>
        </p:spPr>
      </p:pic>
      <p:sp>
        <p:nvSpPr>
          <p:cNvPr id="20" name="Szövegdoboz 19"/>
          <p:cNvSpPr txBox="1"/>
          <p:nvPr/>
        </p:nvSpPr>
        <p:spPr>
          <a:xfrm>
            <a:off x="6242140" y="1951311"/>
            <a:ext cx="156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chemeClr val="bg1"/>
                </a:solidFill>
              </a:rPr>
              <a:t>Csapody</a:t>
            </a:r>
            <a:r>
              <a:rPr lang="hu-HU" b="1" dirty="0" smtClean="0">
                <a:solidFill>
                  <a:schemeClr val="bg1"/>
                </a:solidFill>
              </a:rPr>
              <a:t> Kinga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7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551337"/>
              </p:ext>
            </p:extLst>
          </p:nvPr>
        </p:nvGraphicFramePr>
        <p:xfrm>
          <a:off x="133564" y="0"/>
          <a:ext cx="11912662" cy="7133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1162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427557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2523631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1845796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3049167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425830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499519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400928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December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701623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1419565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965837"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1459759"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483910"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701623"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423" y="916306"/>
            <a:ext cx="1323800" cy="12156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0099" y="864722"/>
            <a:ext cx="1155583" cy="122867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979878" y="2132005"/>
            <a:ext cx="199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R.</a:t>
            </a:r>
            <a:r>
              <a:rPr lang="hu-HU" b="1" dirty="0" smtClean="0">
                <a:solidFill>
                  <a:schemeClr val="bg1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Kelényi</a:t>
            </a:r>
            <a:r>
              <a:rPr lang="hu-HU" b="1" dirty="0" smtClean="0">
                <a:solidFill>
                  <a:srgbClr val="FF0000"/>
                </a:solidFill>
              </a:rPr>
              <a:t> Angelika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0023867" y="210114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B0F0"/>
                </a:solidFill>
              </a:rPr>
              <a:t>Bán Mór</a:t>
            </a:r>
            <a:endParaRPr lang="hu-HU" b="1" dirty="0">
              <a:solidFill>
                <a:srgbClr val="00B0F0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681" y="2316671"/>
            <a:ext cx="1089377" cy="1089377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395961" y="2640940"/>
            <a:ext cx="611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Tavi </a:t>
            </a:r>
          </a:p>
          <a:p>
            <a:r>
              <a:rPr lang="hu-HU" b="1" dirty="0" smtClean="0">
                <a:solidFill>
                  <a:srgbClr val="FF0000"/>
                </a:solidFill>
              </a:rPr>
              <a:t>Kata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6483" y="3406048"/>
            <a:ext cx="1040715" cy="1315250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5008015" y="4621208"/>
            <a:ext cx="140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B0F0"/>
                </a:solidFill>
              </a:rPr>
              <a:t>Závada</a:t>
            </a:r>
            <a:r>
              <a:rPr lang="hu-HU" b="1" dirty="0" smtClean="0">
                <a:solidFill>
                  <a:srgbClr val="00B0F0"/>
                </a:solidFill>
              </a:rPr>
              <a:t> Pál</a:t>
            </a:r>
            <a:endParaRPr lang="hu-HU" b="1" dirty="0">
              <a:solidFill>
                <a:srgbClr val="00B0F0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730" y="4957916"/>
            <a:ext cx="1040543" cy="1107254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11283" y="6038749"/>
            <a:ext cx="199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B0F0"/>
                </a:solidFill>
              </a:rPr>
              <a:t>Baráth Viktória</a:t>
            </a:r>
            <a:endParaRPr lang="hu-HU" b="1" dirty="0">
              <a:solidFill>
                <a:srgbClr val="00B0F0"/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2439" y="4990540"/>
            <a:ext cx="834280" cy="100427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2208" y="3459917"/>
            <a:ext cx="987396" cy="1207512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3679322" y="4642546"/>
            <a:ext cx="14234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Szepes Mária</a:t>
            </a:r>
            <a:endParaRPr lang="hu-HU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1614923" y="6005748"/>
            <a:ext cx="187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Marék Veronika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8214" y="936109"/>
            <a:ext cx="1422452" cy="1301810"/>
          </a:xfrm>
          <a:prstGeom prst="rect">
            <a:avLst/>
          </a:prstGeom>
        </p:spPr>
      </p:pic>
      <p:sp>
        <p:nvSpPr>
          <p:cNvPr id="20" name="Szövegdoboz 19"/>
          <p:cNvSpPr txBox="1"/>
          <p:nvPr/>
        </p:nvSpPr>
        <p:spPr>
          <a:xfrm>
            <a:off x="6339897" y="2237919"/>
            <a:ext cx="156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Csapody</a:t>
            </a:r>
            <a:r>
              <a:rPr lang="hu-HU" b="1" dirty="0" smtClean="0">
                <a:solidFill>
                  <a:srgbClr val="FF0000"/>
                </a:solidFill>
              </a:rPr>
              <a:t> Kinga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1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0870329"/>
              </p:ext>
            </p:extLst>
          </p:nvPr>
        </p:nvGraphicFramePr>
        <p:xfrm>
          <a:off x="0" y="38793"/>
          <a:ext cx="11594597" cy="7134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710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2719346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739471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669957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2006455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1306287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1656371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343822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FEBRUÁR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354872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434019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507063"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1505415"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</a:p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2118732"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837263"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</a:tbl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4544568" y="3608674"/>
            <a:ext cx="45719" cy="5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3074" name="Picture 2" descr="Verne élete - Az első évtizedek (1828-1850) - Verne világ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055" y="1359674"/>
            <a:ext cx="1526921" cy="11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2573383" y="1592821"/>
            <a:ext cx="92656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Verne Gyula</a:t>
            </a:r>
            <a:endParaRPr lang="hu-H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595495" y="3071259"/>
            <a:ext cx="77463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Jókai </a:t>
            </a:r>
          </a:p>
          <a:p>
            <a:r>
              <a:rPr lang="hu-HU" sz="2000" b="1" dirty="0" smtClean="0"/>
              <a:t>Mór</a:t>
            </a:r>
            <a:endParaRPr lang="hu-HU" sz="2000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7086600" y="4306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304" y="2760160"/>
            <a:ext cx="1124277" cy="1441038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7086600" y="5733288"/>
            <a:ext cx="1066201" cy="51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1" name="AutoShape 4" descr="Kertész Erzsi - író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7086600" y="5385816"/>
            <a:ext cx="1572768" cy="749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AutoShape 6" descr="Kertész Erzsi - író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813" y="4402613"/>
            <a:ext cx="1572768" cy="1497943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6766717" y="5885311"/>
            <a:ext cx="181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Kertész Erzsi</a:t>
            </a:r>
            <a:endParaRPr lang="hu-HU" sz="2400" b="1" dirty="0">
              <a:solidFill>
                <a:schemeClr val="bg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696" y="1359674"/>
            <a:ext cx="1314744" cy="1314744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17964" y="1692532"/>
            <a:ext cx="930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Bartos 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Erika</a:t>
            </a:r>
            <a:endParaRPr lang="hu-H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6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4438857"/>
              </p:ext>
            </p:extLst>
          </p:nvPr>
        </p:nvGraphicFramePr>
        <p:xfrm>
          <a:off x="0" y="38793"/>
          <a:ext cx="12034346" cy="6780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403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2822483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767517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695366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2082554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1355831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1719192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345578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FEBRUÁR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345578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410071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423908"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1422351"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</a:p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2001827"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791065"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</a:tbl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4544568" y="3608674"/>
            <a:ext cx="45719" cy="5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3074" name="Picture 2" descr="Verne élete - Az első évtizedek (1828-1850) - Verne világ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107" y="1315384"/>
            <a:ext cx="1526921" cy="11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2699507" y="1633619"/>
            <a:ext cx="92656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Verne Gyula</a:t>
            </a:r>
            <a:endParaRPr lang="hu-H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900938" y="3071259"/>
            <a:ext cx="77463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Jókai </a:t>
            </a:r>
          </a:p>
          <a:p>
            <a:r>
              <a:rPr lang="hu-HU" sz="2000" b="1" dirty="0" smtClean="0"/>
              <a:t>Mór</a:t>
            </a:r>
            <a:endParaRPr lang="hu-HU" sz="2000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7086600" y="4306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543" y="2541392"/>
            <a:ext cx="1124277" cy="1441038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7086600" y="5733288"/>
            <a:ext cx="1066201" cy="51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1" name="AutoShape 4" descr="Kertész Erzsi - író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7086600" y="5385816"/>
            <a:ext cx="1572768" cy="749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AutoShape 6" descr="Kertész Erzsi - író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052" y="4021388"/>
            <a:ext cx="1572768" cy="1497943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7086600" y="5588374"/>
            <a:ext cx="181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</a:rPr>
              <a:t>Kertész Erzsi</a:t>
            </a:r>
            <a:endParaRPr lang="hu-HU" sz="2400" b="1" dirty="0">
              <a:solidFill>
                <a:srgbClr val="FF0000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937" y="1210143"/>
            <a:ext cx="1314744" cy="1314744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0" y="1633619"/>
            <a:ext cx="1080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</a:rPr>
              <a:t>Bartos </a:t>
            </a:r>
          </a:p>
          <a:p>
            <a:r>
              <a:rPr lang="hu-HU" sz="2400" b="1" dirty="0" smtClean="0">
                <a:solidFill>
                  <a:srgbClr val="FF0000"/>
                </a:solidFill>
              </a:rPr>
              <a:t>Erika</a:t>
            </a:r>
            <a:endParaRPr lang="hu-H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8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891272" y="3273551"/>
            <a:ext cx="3462528" cy="2903411"/>
          </a:xfrm>
        </p:spPr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6658249"/>
              </p:ext>
            </p:extLst>
          </p:nvPr>
        </p:nvGraphicFramePr>
        <p:xfrm>
          <a:off x="20026" y="27166"/>
          <a:ext cx="12082275" cy="718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460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5135335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1387929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1320760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530352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2535939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392259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MÁRCIUS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392259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1527953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601972"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367532"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200485"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1569035"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</a:tbl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-6015029" y="-4995657"/>
            <a:ext cx="45719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4100" name="Picture 4" descr="Wéber Anikó – Wikipé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114" y="815738"/>
            <a:ext cx="1060702" cy="147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818002" y="1383578"/>
            <a:ext cx="98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Wéber</a:t>
            </a:r>
            <a:r>
              <a:rPr lang="hu-HU" sz="2400" b="1" dirty="0" smtClean="0">
                <a:solidFill>
                  <a:schemeClr val="bg1"/>
                </a:solidFill>
              </a:rPr>
              <a:t> </a:t>
            </a:r>
            <a:r>
              <a:rPr lang="hu-HU" sz="2000" b="1" dirty="0" smtClean="0">
                <a:solidFill>
                  <a:schemeClr val="bg1"/>
                </a:solidFill>
              </a:rPr>
              <a:t>Anikó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410586" y="2522218"/>
            <a:ext cx="811360" cy="27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4102" name="Picture 6" descr="Botrányt vagy kellemes beszélgetést / Mészöly Ágnes író Salingerről,  reményeiről és az online tartalmak pillanatnyiságáról / PRAE.HU - a  művészeti portá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921" y="795927"/>
            <a:ext cx="1386525" cy="14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4542234" y="1383578"/>
            <a:ext cx="1117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Mészöly 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Ágnes</a:t>
            </a:r>
            <a:endParaRPr lang="hu-HU" sz="2000" b="1" dirty="0">
              <a:solidFill>
                <a:schemeClr val="bg1"/>
              </a:solidFill>
            </a:endParaRPr>
          </a:p>
        </p:txBody>
      </p:sp>
      <p:sp>
        <p:nvSpPr>
          <p:cNvPr id="11" name="AutoShape 8" descr="Fejős Éva hivatalos olda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542" y="2349334"/>
            <a:ext cx="1384590" cy="1638305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868574" y="2919608"/>
            <a:ext cx="886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Fejős Éva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400" y="2556161"/>
            <a:ext cx="1707363" cy="1182508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9493465" y="2701942"/>
            <a:ext cx="960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Benkő László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2796" y="5542107"/>
            <a:ext cx="1094625" cy="1330353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1547052" y="6098588"/>
            <a:ext cx="877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Rejtő Jenő</a:t>
            </a:r>
            <a:endParaRPr lang="hu-HU" sz="2000" b="1" dirty="0"/>
          </a:p>
        </p:txBody>
      </p:sp>
      <p:pic>
        <p:nvPicPr>
          <p:cNvPr id="24" name="Kép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7789" y="2375928"/>
            <a:ext cx="1141052" cy="1585116"/>
          </a:xfrm>
          <a:prstGeom prst="rect">
            <a:avLst/>
          </a:prstGeom>
        </p:spPr>
      </p:pic>
      <p:sp>
        <p:nvSpPr>
          <p:cNvPr id="25" name="Szövegdoboz 24"/>
          <p:cNvSpPr txBox="1"/>
          <p:nvPr/>
        </p:nvSpPr>
        <p:spPr>
          <a:xfrm>
            <a:off x="4642481" y="2797379"/>
            <a:ext cx="1245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Szigligeti Ede</a:t>
            </a:r>
            <a:endParaRPr lang="hu-HU" sz="2000" b="1" dirty="0"/>
          </a:p>
        </p:txBody>
      </p:sp>
      <p:pic>
        <p:nvPicPr>
          <p:cNvPr id="29" name="Kép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7101" y="4456059"/>
            <a:ext cx="869356" cy="1229283"/>
          </a:xfrm>
          <a:prstGeom prst="rect">
            <a:avLst/>
          </a:prstGeom>
        </p:spPr>
      </p:pic>
      <p:sp>
        <p:nvSpPr>
          <p:cNvPr id="30" name="Szövegdoboz 29"/>
          <p:cNvSpPr txBox="1"/>
          <p:nvPr/>
        </p:nvSpPr>
        <p:spPr>
          <a:xfrm>
            <a:off x="9756648" y="5285232"/>
            <a:ext cx="1185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Békés Pál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208220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891272" y="3273551"/>
            <a:ext cx="3462528" cy="2903411"/>
          </a:xfrm>
        </p:spPr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6390682"/>
              </p:ext>
            </p:extLst>
          </p:nvPr>
        </p:nvGraphicFramePr>
        <p:xfrm>
          <a:off x="155575" y="-55365"/>
          <a:ext cx="12036425" cy="6846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81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5115848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1382662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569331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1315748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528339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2526316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378921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MÁRCIUS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378921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1475998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774817"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373646"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159664"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1304130"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  <a:p>
                      <a:endParaRPr lang="hu-H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</a:tbl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-6015029" y="-4995657"/>
            <a:ext cx="45719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4100" name="Picture 4" descr="Wéber Anikó – Wikipé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542" y="684420"/>
            <a:ext cx="1060702" cy="147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818002" y="1029634"/>
            <a:ext cx="98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</a:rPr>
              <a:t>Wéber</a:t>
            </a:r>
            <a:r>
              <a:rPr lang="hu-HU" sz="2400" b="1" dirty="0" smtClean="0">
                <a:solidFill>
                  <a:srgbClr val="FF0000"/>
                </a:solidFill>
              </a:rPr>
              <a:t> </a:t>
            </a:r>
            <a:r>
              <a:rPr lang="hu-HU" sz="2000" b="1" dirty="0" smtClean="0">
                <a:solidFill>
                  <a:srgbClr val="FF0000"/>
                </a:solidFill>
              </a:rPr>
              <a:t>Anikó</a:t>
            </a:r>
            <a:endParaRPr lang="hu-HU" sz="2400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410586" y="2522218"/>
            <a:ext cx="811360" cy="27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4102" name="Picture 6" descr="Botrányt vagy kellemes beszélgetést / Mészöly Ágnes író Salingerről,  reményeiről és az online tartalmak pillanatnyiságáról / PRAE.HU - a  művészeti portá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165" y="664609"/>
            <a:ext cx="1386525" cy="14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4593100" y="1060412"/>
            <a:ext cx="1117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</a:rPr>
              <a:t>Mészöly </a:t>
            </a:r>
          </a:p>
          <a:p>
            <a:r>
              <a:rPr lang="hu-HU" sz="2000" b="1" dirty="0" smtClean="0">
                <a:solidFill>
                  <a:srgbClr val="FF0000"/>
                </a:solidFill>
              </a:rPr>
              <a:t>Ágnes</a:t>
            </a:r>
            <a:endParaRPr lang="hu-HU" sz="2000" b="1" dirty="0">
              <a:solidFill>
                <a:srgbClr val="FF0000"/>
              </a:solidFill>
            </a:endParaRPr>
          </a:p>
        </p:txBody>
      </p:sp>
      <p:sp>
        <p:nvSpPr>
          <p:cNvPr id="11" name="AutoShape 8" descr="Fejős Éva hivatalos olda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456" y="2227083"/>
            <a:ext cx="1384590" cy="1638305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868574" y="2919608"/>
            <a:ext cx="886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</a:rPr>
              <a:t>Fejős Éva</a:t>
            </a:r>
            <a:endParaRPr lang="hu-HU" sz="2000" b="1" dirty="0">
              <a:solidFill>
                <a:srgbClr val="FF0000"/>
              </a:solidFill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8284" y="2522218"/>
            <a:ext cx="1707363" cy="1182508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9622536" y="2659798"/>
            <a:ext cx="960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B0F0"/>
                </a:solidFill>
              </a:rPr>
              <a:t>Benkő László</a:t>
            </a:r>
            <a:endParaRPr lang="hu-HU" sz="2000" b="1" dirty="0">
              <a:solidFill>
                <a:srgbClr val="00B0F0"/>
              </a:solidFill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3016" y="5511567"/>
            <a:ext cx="1027801" cy="1249139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1582456" y="5741587"/>
            <a:ext cx="87782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Rejtő Jenő</a:t>
            </a:r>
            <a:endParaRPr lang="hu-HU" sz="2000" b="1" dirty="0"/>
          </a:p>
        </p:txBody>
      </p:sp>
      <p:pic>
        <p:nvPicPr>
          <p:cNvPr id="24" name="Kép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7115" y="2241308"/>
            <a:ext cx="1141052" cy="1675759"/>
          </a:xfrm>
          <a:prstGeom prst="rect">
            <a:avLst/>
          </a:prstGeom>
        </p:spPr>
      </p:pic>
      <p:sp>
        <p:nvSpPr>
          <p:cNvPr id="25" name="Szövegdoboz 24"/>
          <p:cNvSpPr txBox="1"/>
          <p:nvPr/>
        </p:nvSpPr>
        <p:spPr>
          <a:xfrm>
            <a:off x="4394446" y="2814543"/>
            <a:ext cx="120781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Szigligeti Ede</a:t>
            </a:r>
            <a:endParaRPr lang="hu-HU" sz="2000" b="1" dirty="0"/>
          </a:p>
        </p:txBody>
      </p:sp>
      <p:pic>
        <p:nvPicPr>
          <p:cNvPr id="29" name="Kép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1722" y="4318479"/>
            <a:ext cx="787918" cy="1114129"/>
          </a:xfrm>
          <a:prstGeom prst="rect">
            <a:avLst/>
          </a:prstGeom>
        </p:spPr>
      </p:pic>
      <p:sp>
        <p:nvSpPr>
          <p:cNvPr id="30" name="Szövegdoboz 29"/>
          <p:cNvSpPr txBox="1"/>
          <p:nvPr/>
        </p:nvSpPr>
        <p:spPr>
          <a:xfrm>
            <a:off x="9760513" y="4807424"/>
            <a:ext cx="118577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Békés Pál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324059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248455"/>
              </p:ext>
            </p:extLst>
          </p:nvPr>
        </p:nvGraphicFramePr>
        <p:xfrm>
          <a:off x="110870" y="0"/>
          <a:ext cx="12035884" cy="7080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806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2062976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512955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2609385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2397513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2921620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1029629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357170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ÁPRILIS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357170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144875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242476"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1272057"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</a:p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672868"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713039"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</a:tbl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3429000" y="1289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1701" y="682782"/>
            <a:ext cx="1501330" cy="150133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8263110" y="1289304"/>
            <a:ext cx="969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Csukás István</a:t>
            </a:r>
            <a:endParaRPr lang="hu-HU" sz="2000" b="1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975" y="2184112"/>
            <a:ext cx="895540" cy="1296158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735723" y="2426978"/>
            <a:ext cx="1052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Örkény István</a:t>
            </a:r>
            <a:endParaRPr lang="hu-HU" sz="2000" b="1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701" y="3563632"/>
            <a:ext cx="1535480" cy="115161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8382911" y="3854939"/>
            <a:ext cx="849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Dávid 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Ádám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589" y="4800825"/>
            <a:ext cx="1631298" cy="1631298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5768974" y="5374423"/>
            <a:ext cx="95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schemeClr val="bg1"/>
                </a:solidFill>
              </a:rPr>
              <a:t>Leiner</a:t>
            </a:r>
            <a:r>
              <a:rPr lang="hu-HU" sz="2000" b="1" dirty="0" smtClean="0">
                <a:solidFill>
                  <a:schemeClr val="bg1"/>
                </a:solidFill>
              </a:rPr>
              <a:t> Laura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2142" y="4777891"/>
            <a:ext cx="1195039" cy="1677166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8382911" y="5187558"/>
            <a:ext cx="1428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Janikovszky Éva</a:t>
            </a:r>
            <a:endParaRPr lang="hu-HU" sz="2000" b="1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3568" y="3498212"/>
            <a:ext cx="1428750" cy="1428750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3122677" y="3738136"/>
            <a:ext cx="1260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Esterházy </a:t>
            </a:r>
          </a:p>
          <a:p>
            <a:r>
              <a:rPr lang="hu-HU" sz="2000" b="1" dirty="0" smtClean="0"/>
              <a:t>Péter</a:t>
            </a:r>
            <a:endParaRPr lang="hu-HU" sz="2000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9020" y="5025224"/>
            <a:ext cx="1327646" cy="148901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355450" y="5494351"/>
            <a:ext cx="957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Szakács </a:t>
            </a:r>
          </a:p>
          <a:p>
            <a:r>
              <a:rPr lang="hu-HU" b="1" dirty="0" smtClean="0">
                <a:solidFill>
                  <a:schemeClr val="bg1"/>
                </a:solidFill>
              </a:rPr>
              <a:t>Eszter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9387" y="715562"/>
            <a:ext cx="1099500" cy="1524640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5929275" y="1248781"/>
            <a:ext cx="113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Háy János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7397" y="2173059"/>
            <a:ext cx="1210891" cy="1307211"/>
          </a:xfrm>
          <a:prstGeom prst="rect">
            <a:avLst/>
          </a:prstGeom>
        </p:spPr>
      </p:pic>
      <p:sp>
        <p:nvSpPr>
          <p:cNvPr id="21" name="Szövegdoboz 20"/>
          <p:cNvSpPr txBox="1"/>
          <p:nvPr/>
        </p:nvSpPr>
        <p:spPr>
          <a:xfrm>
            <a:off x="3184635" y="2564524"/>
            <a:ext cx="114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Szabó Borbála</a:t>
            </a:r>
            <a:endParaRPr lang="hu-H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6297511"/>
              </p:ext>
            </p:extLst>
          </p:nvPr>
        </p:nvGraphicFramePr>
        <p:xfrm>
          <a:off x="75501" y="1"/>
          <a:ext cx="12071253" cy="679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281">
                  <a:extLst>
                    <a:ext uri="{9D8B030D-6E8A-4147-A177-3AD203B41FA5}">
                      <a16:colId xmlns:a16="http://schemas.microsoft.com/office/drawing/2014/main" val="2970858971"/>
                    </a:ext>
                  </a:extLst>
                </a:gridCol>
                <a:gridCol w="2069038">
                  <a:extLst>
                    <a:ext uri="{9D8B030D-6E8A-4147-A177-3AD203B41FA5}">
                      <a16:colId xmlns:a16="http://schemas.microsoft.com/office/drawing/2014/main" val="1600822943"/>
                    </a:ext>
                  </a:extLst>
                </a:gridCol>
                <a:gridCol w="514462">
                  <a:extLst>
                    <a:ext uri="{9D8B030D-6E8A-4147-A177-3AD203B41FA5}">
                      <a16:colId xmlns:a16="http://schemas.microsoft.com/office/drawing/2014/main" val="2497842601"/>
                    </a:ext>
                  </a:extLst>
                </a:gridCol>
                <a:gridCol w="2617053">
                  <a:extLst>
                    <a:ext uri="{9D8B030D-6E8A-4147-A177-3AD203B41FA5}">
                      <a16:colId xmlns:a16="http://schemas.microsoft.com/office/drawing/2014/main" val="3488917063"/>
                    </a:ext>
                  </a:extLst>
                </a:gridCol>
                <a:gridCol w="2404558">
                  <a:extLst>
                    <a:ext uri="{9D8B030D-6E8A-4147-A177-3AD203B41FA5}">
                      <a16:colId xmlns:a16="http://schemas.microsoft.com/office/drawing/2014/main" val="4025478504"/>
                    </a:ext>
                  </a:extLst>
                </a:gridCol>
                <a:gridCol w="2930206">
                  <a:extLst>
                    <a:ext uri="{9D8B030D-6E8A-4147-A177-3AD203B41FA5}">
                      <a16:colId xmlns:a16="http://schemas.microsoft.com/office/drawing/2014/main" val="2106960327"/>
                    </a:ext>
                  </a:extLst>
                </a:gridCol>
                <a:gridCol w="1032655">
                  <a:extLst>
                    <a:ext uri="{9D8B030D-6E8A-4147-A177-3AD203B41FA5}">
                      <a16:colId xmlns:a16="http://schemas.microsoft.com/office/drawing/2014/main" val="1345454128"/>
                    </a:ext>
                  </a:extLst>
                </a:gridCol>
              </a:tblGrid>
              <a:tr h="360747">
                <a:tc gridSpan="7">
                  <a:txBody>
                    <a:bodyPr/>
                    <a:lstStyle/>
                    <a:p>
                      <a:pPr algn="ctr"/>
                      <a:r>
                        <a:rPr lang="hu-HU" spc="300" dirty="0" smtClean="0"/>
                        <a:t>ÁPRILIS</a:t>
                      </a:r>
                      <a:endParaRPr lang="hu-HU" spc="300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1824"/>
                  </a:ext>
                </a:extLst>
              </a:tr>
              <a:tr h="360747">
                <a:tc>
                  <a:txBody>
                    <a:bodyPr/>
                    <a:lstStyle/>
                    <a:p>
                      <a:r>
                        <a:rPr lang="hu-HU" dirty="0" smtClean="0"/>
                        <a:t>H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K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CS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SZ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</a:t>
                      </a:r>
                      <a:endParaRPr lang="hu-H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51127"/>
                  </a:ext>
                </a:extLst>
              </a:tr>
              <a:tr h="1383949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818335"/>
                  </a:ext>
                </a:extLst>
              </a:tr>
              <a:tr h="1186902">
                <a:tc>
                  <a:txBody>
                    <a:bodyPr/>
                    <a:lstStyle/>
                    <a:p>
                      <a:r>
                        <a:rPr lang="hu-HU" dirty="0" smtClean="0"/>
                        <a:t>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928318"/>
                  </a:ext>
                </a:extLst>
              </a:tr>
              <a:tr h="1215160"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</a:p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72704"/>
                  </a:ext>
                </a:extLst>
              </a:tr>
              <a:tr h="1598043">
                <a:tc>
                  <a:txBody>
                    <a:bodyPr/>
                    <a:lstStyle/>
                    <a:p>
                      <a:r>
                        <a:rPr lang="hu-HU" dirty="0" smtClean="0"/>
                        <a:t>18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21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22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23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24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765498"/>
                  </a:ext>
                </a:extLst>
              </a:tr>
              <a:tr h="681146">
                <a:tc>
                  <a:txBody>
                    <a:bodyPr/>
                    <a:lstStyle/>
                    <a:p>
                      <a:r>
                        <a:rPr lang="hu-HU" dirty="0" smtClean="0"/>
                        <a:t>25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26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27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28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29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30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159160"/>
                  </a:ext>
                </a:extLst>
              </a:tr>
            </a:tbl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3429000" y="1289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1701" y="682782"/>
            <a:ext cx="1501330" cy="150133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8263110" y="1289304"/>
            <a:ext cx="96926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Csukás István</a:t>
            </a:r>
            <a:endParaRPr lang="hu-HU" sz="2000" b="1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474" y="2184112"/>
            <a:ext cx="811195" cy="118215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63056" y="2421245"/>
            <a:ext cx="98118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Örkény István</a:t>
            </a:r>
            <a:endParaRPr lang="hu-HU" sz="2000" b="1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8147" y="3354427"/>
            <a:ext cx="1535480" cy="115161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8382911" y="3854939"/>
            <a:ext cx="849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00B0F0"/>
                </a:solidFill>
              </a:rPr>
              <a:t>Dávid </a:t>
            </a:r>
          </a:p>
          <a:p>
            <a:r>
              <a:rPr lang="hu-HU" sz="2000" b="1" dirty="0" smtClean="0">
                <a:solidFill>
                  <a:srgbClr val="00B0F0"/>
                </a:solidFill>
              </a:rPr>
              <a:t>Ádám</a:t>
            </a:r>
            <a:endParaRPr lang="hu-HU" sz="2000" b="1" dirty="0">
              <a:solidFill>
                <a:srgbClr val="00B0F0"/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534" y="4522151"/>
            <a:ext cx="1631298" cy="1631298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5768974" y="5374423"/>
            <a:ext cx="95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srgbClr val="FF0000"/>
                </a:solidFill>
              </a:rPr>
              <a:t>Leiner</a:t>
            </a:r>
            <a:r>
              <a:rPr lang="hu-HU" sz="2000" b="1" dirty="0" smtClean="0">
                <a:solidFill>
                  <a:srgbClr val="FF0000"/>
                </a:solidFill>
              </a:rPr>
              <a:t> Laura</a:t>
            </a:r>
            <a:endParaRPr lang="hu-HU" sz="2000" b="1" dirty="0">
              <a:solidFill>
                <a:srgbClr val="FF0000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0349" y="4522150"/>
            <a:ext cx="1111668" cy="1560159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8382911" y="5187558"/>
            <a:ext cx="142849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Janikovszky Éva</a:t>
            </a:r>
            <a:endParaRPr lang="hu-HU" sz="2000" b="1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901" y="3354427"/>
            <a:ext cx="1196560" cy="1196560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3204222" y="3738136"/>
            <a:ext cx="126041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Esterházy </a:t>
            </a:r>
          </a:p>
          <a:p>
            <a:r>
              <a:rPr lang="hu-HU" sz="2000" b="1" dirty="0" smtClean="0"/>
              <a:t>Péter</a:t>
            </a:r>
            <a:endParaRPr lang="hu-HU" sz="2000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0089" y="4593292"/>
            <a:ext cx="1327646" cy="148901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355450" y="5494351"/>
            <a:ext cx="957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Szakács </a:t>
            </a:r>
          </a:p>
          <a:p>
            <a:r>
              <a:rPr lang="hu-HU" b="1" dirty="0" smtClean="0">
                <a:solidFill>
                  <a:srgbClr val="FF0000"/>
                </a:solidFill>
              </a:rPr>
              <a:t>Eszter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2253" y="715562"/>
            <a:ext cx="1016634" cy="1409732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5929275" y="1248781"/>
            <a:ext cx="113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B0F0"/>
                </a:solidFill>
              </a:rPr>
              <a:t>Háy János</a:t>
            </a:r>
            <a:endParaRPr lang="hu-HU" b="1" dirty="0">
              <a:solidFill>
                <a:srgbClr val="00B0F0"/>
              </a:solidFill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414" y="2118779"/>
            <a:ext cx="1114420" cy="1203066"/>
          </a:xfrm>
          <a:prstGeom prst="rect">
            <a:avLst/>
          </a:prstGeom>
        </p:spPr>
      </p:pic>
      <p:sp>
        <p:nvSpPr>
          <p:cNvPr id="21" name="Szövegdoboz 20"/>
          <p:cNvSpPr txBox="1"/>
          <p:nvPr/>
        </p:nvSpPr>
        <p:spPr>
          <a:xfrm>
            <a:off x="3184635" y="2564524"/>
            <a:ext cx="114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</a:rPr>
              <a:t>Szabó Borbála</a:t>
            </a:r>
            <a:endParaRPr lang="hu-H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8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882" y="0"/>
            <a:ext cx="12783054" cy="719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4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10959</TotalTime>
  <Words>1207</Words>
  <Application>Microsoft Office PowerPoint</Application>
  <PresentationFormat>Szélesvásznú</PresentationFormat>
  <Paragraphs>1099</Paragraphs>
  <Slides>24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9" baseType="lpstr">
      <vt:lpstr>Arial</vt:lpstr>
      <vt:lpstr>Arial Rounded MT Bold</vt:lpstr>
      <vt:lpstr>Calibri</vt:lpstr>
      <vt:lpstr>Calibri Light</vt:lpstr>
      <vt:lpstr>Office-téma</vt:lpstr>
      <vt:lpstr>Híres magyar írók születésnapjai 2023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Baranyai Lajosné</dc:creator>
  <cp:lastModifiedBy>Baranyai Lajosné</cp:lastModifiedBy>
  <cp:revision>137</cp:revision>
  <dcterms:created xsi:type="dcterms:W3CDTF">2022-02-11T15:56:47Z</dcterms:created>
  <dcterms:modified xsi:type="dcterms:W3CDTF">2023-04-08T15:46:48Z</dcterms:modified>
</cp:coreProperties>
</file>