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93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94" r:id="rId33"/>
    <p:sldId id="287" r:id="rId34"/>
    <p:sldId id="295" r:id="rId35"/>
    <p:sldId id="288" r:id="rId36"/>
    <p:sldId id="289" r:id="rId37"/>
    <p:sldId id="290" r:id="rId38"/>
    <p:sldId id="296" r:id="rId39"/>
    <p:sldId id="291" r:id="rId40"/>
    <p:sldId id="292" r:id="rId4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280883B-4CC7-4EFB-BCD0-331E0A94EBAD}" type="datetimeFigureOut">
              <a:rPr lang="hu-HU" smtClean="0"/>
              <a:t>2023. 12. 19.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A1551F3-0125-4FCB-BBDC-53563181CBAA}" type="slidenum">
              <a:rPr lang="hu-HU" smtClean="0"/>
              <a:t>‹#›</a:t>
            </a:fld>
            <a:endParaRPr lang="hu-H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3910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0883B-4CC7-4EFB-BCD0-331E0A94EBAD}" type="datetimeFigureOut">
              <a:rPr lang="hu-HU" smtClean="0"/>
              <a:t>2023. 12. 19.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551F3-0125-4FCB-BBDC-53563181CBA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16436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0883B-4CC7-4EFB-BCD0-331E0A94EBAD}" type="datetimeFigureOut">
              <a:rPr lang="hu-HU" smtClean="0"/>
              <a:t>2023. 12. 19.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551F3-0125-4FCB-BBDC-53563181CBAA}" type="slidenum">
              <a:rPr lang="hu-HU" smtClean="0"/>
              <a:t>‹#›</a:t>
            </a:fld>
            <a:endParaRPr lang="hu-H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95342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0883B-4CC7-4EFB-BCD0-331E0A94EBAD}" type="datetimeFigureOut">
              <a:rPr lang="hu-HU" smtClean="0"/>
              <a:t>2023. 12. 19.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551F3-0125-4FCB-BBDC-53563181CBAA}" type="slidenum">
              <a:rPr lang="hu-HU" smtClean="0"/>
              <a:t>‹#›</a:t>
            </a:fld>
            <a:endParaRPr lang="hu-H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44455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0883B-4CC7-4EFB-BCD0-331E0A94EBAD}" type="datetimeFigureOut">
              <a:rPr lang="hu-HU" smtClean="0"/>
              <a:t>2023. 12. 19.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551F3-0125-4FCB-BBDC-53563181CBA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643891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0883B-4CC7-4EFB-BCD0-331E0A94EBAD}" type="datetimeFigureOut">
              <a:rPr lang="hu-HU" smtClean="0"/>
              <a:t>2023. 12. 19.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551F3-0125-4FCB-BBDC-53563181CBAA}" type="slidenum">
              <a:rPr lang="hu-HU" smtClean="0"/>
              <a:t>‹#›</a:t>
            </a:fld>
            <a:endParaRPr lang="hu-H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76462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0883B-4CC7-4EFB-BCD0-331E0A94EBAD}" type="datetimeFigureOut">
              <a:rPr lang="hu-HU" smtClean="0"/>
              <a:t>2023. 12. 19.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551F3-0125-4FCB-BBDC-53563181CBAA}" type="slidenum">
              <a:rPr lang="hu-HU" smtClean="0"/>
              <a:t>‹#›</a:t>
            </a:fld>
            <a:endParaRPr lang="hu-H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68028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0883B-4CC7-4EFB-BCD0-331E0A94EBAD}" type="datetimeFigureOut">
              <a:rPr lang="hu-HU" smtClean="0"/>
              <a:t>2023. 12. 19.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551F3-0125-4FCB-BBDC-53563181CBAA}" type="slidenum">
              <a:rPr lang="hu-HU" smtClean="0"/>
              <a:t>‹#›</a:t>
            </a:fld>
            <a:endParaRPr lang="hu-H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5229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0883B-4CC7-4EFB-BCD0-331E0A94EBAD}" type="datetimeFigureOut">
              <a:rPr lang="hu-HU" smtClean="0"/>
              <a:t>2023. 12. 19.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551F3-0125-4FCB-BBDC-53563181CBAA}" type="slidenum">
              <a:rPr lang="hu-HU" smtClean="0"/>
              <a:t>‹#›</a:t>
            </a:fld>
            <a:endParaRPr lang="hu-H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6075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0883B-4CC7-4EFB-BCD0-331E0A94EBAD}" type="datetimeFigureOut">
              <a:rPr lang="hu-HU" smtClean="0"/>
              <a:t>2023. 12. 19.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551F3-0125-4FCB-BBDC-53563181CBA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35030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0883B-4CC7-4EFB-BCD0-331E0A94EBAD}" type="datetimeFigureOut">
              <a:rPr lang="hu-HU" smtClean="0"/>
              <a:t>2023. 12. 19.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551F3-0125-4FCB-BBDC-53563181CBAA}" type="slidenum">
              <a:rPr lang="hu-HU" smtClean="0"/>
              <a:t>‹#›</a:t>
            </a:fld>
            <a:endParaRPr lang="hu-H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9547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0883B-4CC7-4EFB-BCD0-331E0A94EBAD}" type="datetimeFigureOut">
              <a:rPr lang="hu-HU" smtClean="0"/>
              <a:t>2023. 12. 19.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551F3-0125-4FCB-BBDC-53563181CBA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93227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0883B-4CC7-4EFB-BCD0-331E0A94EBAD}" type="datetimeFigureOut">
              <a:rPr lang="hu-HU" smtClean="0"/>
              <a:t>2023. 12. 19.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551F3-0125-4FCB-BBDC-53563181CBAA}" type="slidenum">
              <a:rPr lang="hu-HU" smtClean="0"/>
              <a:t>‹#›</a:t>
            </a:fld>
            <a:endParaRPr lang="hu-H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041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0883B-4CC7-4EFB-BCD0-331E0A94EBAD}" type="datetimeFigureOut">
              <a:rPr lang="hu-HU" smtClean="0"/>
              <a:t>2023. 12. 19.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551F3-0125-4FCB-BBDC-53563181CBAA}" type="slidenum">
              <a:rPr lang="hu-HU" smtClean="0"/>
              <a:t>‹#›</a:t>
            </a:fld>
            <a:endParaRPr lang="hu-H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3542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0883B-4CC7-4EFB-BCD0-331E0A94EBAD}" type="datetimeFigureOut">
              <a:rPr lang="hu-HU" smtClean="0"/>
              <a:t>2023. 12. 19.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551F3-0125-4FCB-BBDC-53563181CBA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0823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0883B-4CC7-4EFB-BCD0-331E0A94EBAD}" type="datetimeFigureOut">
              <a:rPr lang="hu-HU" smtClean="0"/>
              <a:t>2023. 12. 19.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551F3-0125-4FCB-BBDC-53563181CBAA}" type="slidenum">
              <a:rPr lang="hu-HU" smtClean="0"/>
              <a:t>‹#›</a:t>
            </a:fld>
            <a:endParaRPr lang="hu-H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5693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0883B-4CC7-4EFB-BCD0-331E0A94EBAD}" type="datetimeFigureOut">
              <a:rPr lang="hu-HU" smtClean="0"/>
              <a:t>2023. 12. 19.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551F3-0125-4FCB-BBDC-53563181CBA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54714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280883B-4CC7-4EFB-BCD0-331E0A94EBAD}" type="datetimeFigureOut">
              <a:rPr lang="hu-HU" smtClean="0"/>
              <a:t>2023. 12. 19.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A1551F3-0125-4FCB-BBDC-53563181CBA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119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1A3FD-09EA-7F3E-7712-067976D909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Essen und trinken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88FFD1-DA57-F0E9-7535-6047F9876E1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/>
              <a:t>BY: KÁLLÓ DORIÁN</a:t>
            </a:r>
          </a:p>
        </p:txBody>
      </p:sp>
    </p:spTree>
    <p:extLst>
      <p:ext uri="{BB962C8B-B14F-4D97-AF65-F5344CB8AC3E}">
        <p14:creationId xmlns:p14="http://schemas.microsoft.com/office/powerpoint/2010/main" val="4232531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6BB23-01A9-A58C-AC49-FBE515FAD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2776D2-ED11-564F-7F79-80AE08325C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>
              <a:lnSpc>
                <a:spcPct val="107000"/>
              </a:lnSpc>
              <a:spcBef>
                <a:spcPts val="1500"/>
              </a:spcBef>
              <a:spcAft>
                <a:spcPts val="1500"/>
              </a:spcAft>
            </a:pPr>
            <a:r>
              <a:rPr lang="hu-HU" sz="1800" b="1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Kérdés: Ragozd le az "essen" és "trinken" igéket a mondatokban:</a:t>
            </a:r>
            <a:endParaRPr lang="hu-H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685800" algn="l"/>
              </a:tabLst>
            </a:pPr>
            <a:r>
              <a:rPr lang="hu-HU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"Ich" (enni) _______ gerne Gemüse.</a:t>
            </a:r>
            <a:endParaRPr lang="hu-H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685800" algn="l"/>
              </a:tabLst>
            </a:pPr>
            <a:r>
              <a:rPr lang="hu-HU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"Du" (inni) _______ gerne Saft.</a:t>
            </a:r>
            <a:endParaRPr lang="hu-H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685800" algn="l"/>
              </a:tabLst>
            </a:pPr>
            <a:r>
              <a:rPr lang="hu-HU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"Wir" (enni) _______ gerne Pizza.</a:t>
            </a:r>
            <a:endParaRPr lang="hu-H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u-HU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"Sie" (inni) _______ gerne Kaffee.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592151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0CF11-7DC6-0A2D-3E45-7A5EA84D3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591F07-F1A0-AE8D-C0DE-F2793B3CCC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>
              <a:lnSpc>
                <a:spcPct val="107000"/>
              </a:lnSpc>
              <a:spcBef>
                <a:spcPts val="1500"/>
              </a:spcBef>
              <a:spcAft>
                <a:spcPts val="1500"/>
              </a:spcAft>
            </a:pPr>
            <a:r>
              <a:rPr lang="hu-HU" sz="1800" b="1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Kérdés: Ragozd le az "essen" és "trinken" igéket a mondatokban:</a:t>
            </a:r>
            <a:endParaRPr lang="hu-H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685800" algn="l"/>
              </a:tabLst>
            </a:pPr>
            <a:r>
              <a:rPr lang="hu-HU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"Ich" (enni) esse gerne Gemüse.</a:t>
            </a:r>
            <a:endParaRPr lang="hu-H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685800" algn="l"/>
              </a:tabLst>
            </a:pPr>
            <a:r>
              <a:rPr lang="hu-HU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"Du" (inni) _______ gerne Saft.</a:t>
            </a:r>
            <a:endParaRPr lang="hu-H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685800" algn="l"/>
              </a:tabLst>
            </a:pPr>
            <a:r>
              <a:rPr lang="hu-HU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"Wir" (enni) _______ gerne Pizza.</a:t>
            </a:r>
            <a:endParaRPr lang="hu-H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u-HU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"Sie" (inni) _______ gerne Kaffee.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78373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EDA3A-3BE6-A019-9668-781D094C3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2BDF83-5323-A31F-CFE7-CA2709D318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>
              <a:lnSpc>
                <a:spcPct val="107000"/>
              </a:lnSpc>
              <a:spcBef>
                <a:spcPts val="1500"/>
              </a:spcBef>
              <a:spcAft>
                <a:spcPts val="1500"/>
              </a:spcAft>
            </a:pPr>
            <a:r>
              <a:rPr lang="hu-HU" sz="1800" b="1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Kérdés: Ragozd le az "essen" és "trinken" igéket a mondatokban:</a:t>
            </a:r>
            <a:endParaRPr lang="hu-H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685800" algn="l"/>
              </a:tabLst>
            </a:pPr>
            <a:r>
              <a:rPr lang="hu-HU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"Ich" (enni) esse gerne Gemüse.</a:t>
            </a:r>
            <a:endParaRPr lang="hu-H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685800" algn="l"/>
              </a:tabLst>
            </a:pPr>
            <a:r>
              <a:rPr lang="hu-HU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"Du" (inni) trinkst gerne Saft.</a:t>
            </a:r>
            <a:endParaRPr lang="hu-H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685800" algn="l"/>
              </a:tabLst>
            </a:pPr>
            <a:r>
              <a:rPr lang="hu-HU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"Wir" (enni) _______ gerne Pizza.</a:t>
            </a:r>
            <a:endParaRPr lang="hu-H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u-HU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"Sie" (inni) _______ gerne Kaffee.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576076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2EE55-9D15-C5CC-2DF5-86E1A5ED8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B2A5E8-76F7-4227-7D5B-E549912338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>
              <a:lnSpc>
                <a:spcPct val="107000"/>
              </a:lnSpc>
              <a:spcBef>
                <a:spcPts val="1500"/>
              </a:spcBef>
              <a:spcAft>
                <a:spcPts val="1500"/>
              </a:spcAft>
            </a:pPr>
            <a:r>
              <a:rPr lang="hu-HU" sz="1800" b="1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Kérdés: Ragozd le az "essen" és "trinken" igéket a mondatokban:</a:t>
            </a:r>
            <a:endParaRPr lang="hu-H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685800" algn="l"/>
              </a:tabLst>
            </a:pPr>
            <a:r>
              <a:rPr lang="hu-HU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"Ich" (enni) esse gerne Gemüse.</a:t>
            </a:r>
            <a:endParaRPr lang="hu-H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685800" algn="l"/>
              </a:tabLst>
            </a:pPr>
            <a:r>
              <a:rPr lang="hu-HU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"Du" (inni) trinkst gerne Saft.</a:t>
            </a:r>
            <a:endParaRPr lang="hu-H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685800" algn="l"/>
              </a:tabLst>
            </a:pPr>
            <a:r>
              <a:rPr lang="hu-HU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"Wir" (enni) essen gerne Pizza.</a:t>
            </a:r>
            <a:endParaRPr lang="hu-H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u-HU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"Sie" (inni) _______ gerne Kaffee.</a:t>
            </a:r>
            <a:endParaRPr lang="hu-HU" sz="1800" dirty="0"/>
          </a:p>
          <a:p>
            <a:pPr marL="228600">
              <a:lnSpc>
                <a:spcPct val="107000"/>
              </a:lnSpc>
              <a:spcBef>
                <a:spcPts val="1500"/>
              </a:spcBef>
              <a:spcAft>
                <a:spcPts val="1500"/>
              </a:spcAft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248208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9506E-AC14-B737-3C42-CFA230733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FF9BF3-14CC-4312-F619-2FB127FBFE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>
              <a:lnSpc>
                <a:spcPct val="107000"/>
              </a:lnSpc>
              <a:spcBef>
                <a:spcPts val="1500"/>
              </a:spcBef>
              <a:spcAft>
                <a:spcPts val="1500"/>
              </a:spcAft>
            </a:pPr>
            <a:r>
              <a:rPr lang="hu-HU" sz="1800" b="1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Kérdés: Ragozd le az "essen" és "trinken" igéket a mondatokban:</a:t>
            </a:r>
            <a:endParaRPr lang="hu-H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685800" algn="l"/>
              </a:tabLst>
            </a:pPr>
            <a:r>
              <a:rPr lang="hu-HU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"Ich" (enni) esse gerne Gemüse.</a:t>
            </a:r>
            <a:endParaRPr lang="hu-H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685800" algn="l"/>
              </a:tabLst>
            </a:pPr>
            <a:r>
              <a:rPr lang="hu-HU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"Du" (inni) trinkst gerne Saft.</a:t>
            </a:r>
            <a:endParaRPr lang="hu-H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685800" algn="l"/>
              </a:tabLst>
            </a:pPr>
            <a:r>
              <a:rPr lang="hu-HU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"Wir" (enni) essen gerne Pizza.</a:t>
            </a:r>
            <a:endParaRPr lang="hu-H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u-HU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"Sie" (inni) trinken gerne Kaffee.</a:t>
            </a:r>
            <a:endParaRPr lang="hu-HU" sz="1800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606837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483F2-253C-381B-241F-F33162E2E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820F27-5CD8-EA50-22A8-E1A8D3400B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Bef>
                <a:spcPts val="1500"/>
              </a:spcBef>
              <a:spcAft>
                <a:spcPts val="1500"/>
              </a:spcAft>
            </a:pPr>
            <a:r>
              <a:rPr lang="hu-HU" sz="1800" b="1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Feladat: Keresd meg az élelmiszer neveket:</a:t>
            </a:r>
            <a:endParaRPr lang="hu-H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AKTROEFLF - </a:t>
            </a:r>
            <a:endParaRPr lang="hu-HU" sz="1800" dirty="0">
              <a:solidFill>
                <a:srgbClr val="37415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FAST –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1800" dirty="0">
                <a:solidFill>
                  <a:srgbClr val="37415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ISER –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STOB - </a:t>
            </a:r>
            <a:endParaRPr lang="hu-HU" sz="1800" dirty="0">
              <a:solidFill>
                <a:srgbClr val="37415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255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14E3B-A2E6-0883-1565-D8C4DA7D4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A8E3A6-58B2-8008-F9B7-6C122AA9A6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1500"/>
              </a:spcBef>
              <a:spcAft>
                <a:spcPts val="1500"/>
              </a:spcAft>
            </a:pPr>
            <a:r>
              <a:rPr lang="hu-HU" sz="1800" b="1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Feladat: Keresd meg az élelmiszer neveket:</a:t>
            </a:r>
            <a:endParaRPr lang="hu-H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AKTROEFLF - KARTOFFEL</a:t>
            </a:r>
            <a:endParaRPr lang="hu-HU" sz="1800" dirty="0">
              <a:solidFill>
                <a:srgbClr val="37415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FAST –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1800" dirty="0">
                <a:solidFill>
                  <a:srgbClr val="37415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ISER –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STOB - </a:t>
            </a:r>
            <a:endParaRPr lang="hu-HU" sz="1800" dirty="0">
              <a:solidFill>
                <a:srgbClr val="37415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050728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C8343-9359-E862-4707-760A47462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89B2C6-A558-65B3-9C0A-255699059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1500"/>
              </a:spcBef>
              <a:spcAft>
                <a:spcPts val="1500"/>
              </a:spcAft>
            </a:pPr>
            <a:r>
              <a:rPr lang="hu-HU" sz="1800" b="1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Feladat: Keresd meg az élelmiszer neveket:</a:t>
            </a:r>
            <a:endParaRPr lang="hu-H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AKTROEFLF - KARTOFFEL</a:t>
            </a:r>
            <a:endParaRPr lang="hu-HU" sz="1800" dirty="0">
              <a:solidFill>
                <a:srgbClr val="37415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FAST – SAFT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1800" dirty="0">
                <a:solidFill>
                  <a:srgbClr val="37415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ISER –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STOB - </a:t>
            </a:r>
            <a:endParaRPr lang="hu-HU" sz="1800" dirty="0">
              <a:solidFill>
                <a:srgbClr val="37415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771582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2515B-054F-16F2-8083-F8BB6104B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328057-3649-AC3D-9A81-69F9C81D39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1500"/>
              </a:spcBef>
              <a:spcAft>
                <a:spcPts val="1500"/>
              </a:spcAft>
            </a:pPr>
            <a:r>
              <a:rPr lang="hu-HU" sz="1800" b="1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Feladat: Keresd meg az élelmiszer neveket:</a:t>
            </a:r>
            <a:endParaRPr lang="hu-H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AKTROEFLF - KARTOFFEL</a:t>
            </a:r>
            <a:endParaRPr lang="hu-HU" sz="1800" dirty="0">
              <a:solidFill>
                <a:srgbClr val="37415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FAST – SAFT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1800" dirty="0">
                <a:solidFill>
                  <a:srgbClr val="37415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ISER – REIS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STOB - </a:t>
            </a:r>
            <a:endParaRPr lang="hu-HU" sz="1800" dirty="0">
              <a:solidFill>
                <a:srgbClr val="37415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476555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DA85D-F019-79EF-A4D6-B65292067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F45DBA-51AA-DAB2-BFF9-C45A95D409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1500"/>
              </a:spcBef>
              <a:spcAft>
                <a:spcPts val="1500"/>
              </a:spcAft>
            </a:pPr>
            <a:r>
              <a:rPr lang="hu-HU" sz="1800" b="1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Feladat: Keresd meg az </a:t>
            </a:r>
            <a:r>
              <a:rPr lang="hu-HU" sz="1800" b="1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élelmiszer neveket:</a:t>
            </a:r>
            <a:endParaRPr lang="hu-H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AKTROEFLF - KARTOFFEL</a:t>
            </a:r>
            <a:endParaRPr lang="hu-HU" sz="1800" dirty="0">
              <a:solidFill>
                <a:srgbClr val="37415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FAST – SAFT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1800" dirty="0">
                <a:solidFill>
                  <a:srgbClr val="37415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ISER – REIS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STOB - OBST</a:t>
            </a:r>
            <a:endParaRPr lang="hu-HU" sz="1800" dirty="0">
              <a:solidFill>
                <a:srgbClr val="37415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84774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FD6AA-05DC-D7C0-4B28-A1051F1F8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Ismeretlen szavak: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40D656-5F74-8A78-C7B9-DDAF93E80D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689490"/>
          </a:xfrm>
        </p:spPr>
        <p:txBody>
          <a:bodyPr>
            <a:normAutofit lnSpcReduction="10000"/>
          </a:bodyPr>
          <a:lstStyle/>
          <a:p>
            <a:r>
              <a:rPr lang="hu-HU" sz="2600" dirty="0"/>
              <a:t>Desszert – Nachtisch</a:t>
            </a:r>
          </a:p>
          <a:p>
            <a:r>
              <a:rPr lang="hu-HU" sz="2600" dirty="0"/>
              <a:t>Sült kolbász – Bratwurst</a:t>
            </a:r>
          </a:p>
          <a:p>
            <a:r>
              <a:rPr lang="hu-HU" sz="2600" dirty="0"/>
              <a:t>Hasábburgonya - Pommes frites</a:t>
            </a:r>
          </a:p>
          <a:p>
            <a:r>
              <a:rPr lang="hu-HU" sz="2600" dirty="0"/>
              <a:t>Bevásárló lista – Einkaufsliste</a:t>
            </a:r>
          </a:p>
          <a:p>
            <a:r>
              <a:rPr lang="hu-HU" sz="2600" dirty="0"/>
              <a:t>Almalé – Apfelsaft</a:t>
            </a:r>
          </a:p>
          <a:p>
            <a:r>
              <a:rPr lang="hu-HU" sz="2600" dirty="0"/>
              <a:t>Dió – Nussbaum</a:t>
            </a:r>
          </a:p>
          <a:p>
            <a:r>
              <a:rPr lang="hu-HU" sz="2600" dirty="0"/>
              <a:t>Mogyoró - Haselnuss</a:t>
            </a:r>
          </a:p>
        </p:txBody>
      </p:sp>
    </p:spTree>
    <p:extLst>
      <p:ext uri="{BB962C8B-B14F-4D97-AF65-F5344CB8AC3E}">
        <p14:creationId xmlns:p14="http://schemas.microsoft.com/office/powerpoint/2010/main" val="33000734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4CB03-9EC6-6493-ED26-7C66653C7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E25D57-68F4-E2FF-8C62-9844ABDCF9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Bef>
                <a:spcPts val="1500"/>
              </a:spcBef>
              <a:spcAft>
                <a:spcPts val="1500"/>
              </a:spcAft>
            </a:pPr>
            <a:r>
              <a:rPr lang="hu-HU" sz="1800" b="1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Kérdés: Hogyan mondod németül a következő étkezéseket?</a:t>
            </a:r>
            <a:endParaRPr lang="hu-H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Reggeli: _______</a:t>
            </a:r>
            <a:endParaRPr lang="hu-HU" sz="1800" dirty="0">
              <a:solidFill>
                <a:srgbClr val="37415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Ebéd: _______</a:t>
            </a:r>
            <a:endParaRPr lang="hu-HU" sz="1800" dirty="0">
              <a:solidFill>
                <a:srgbClr val="37415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Vacsora: _______</a:t>
            </a:r>
            <a:endParaRPr lang="hu-HU" sz="1800" dirty="0">
              <a:solidFill>
                <a:srgbClr val="37415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Desszert: _______</a:t>
            </a:r>
            <a:endParaRPr lang="hu-HU" sz="1800" dirty="0">
              <a:solidFill>
                <a:srgbClr val="37415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018012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9C7F5-E0A6-59DC-C2EB-B44F7635B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FCF2BF-5969-58FC-1DEF-EE90E4EFD4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Bef>
                <a:spcPts val="1500"/>
              </a:spcBef>
              <a:spcAft>
                <a:spcPts val="1500"/>
              </a:spcAft>
            </a:pPr>
            <a:r>
              <a:rPr lang="hu-HU" sz="1800" b="1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Kérdés: Hogyan mondod németül a következő étkezéseket?</a:t>
            </a:r>
            <a:endParaRPr lang="hu-H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Reggeli: Frühstück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Ebéd: _______</a:t>
            </a:r>
            <a:endParaRPr lang="hu-HU" sz="1800" dirty="0">
              <a:solidFill>
                <a:srgbClr val="37415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Vacsora: _______</a:t>
            </a:r>
            <a:endParaRPr lang="hu-HU" sz="1800" dirty="0">
              <a:solidFill>
                <a:srgbClr val="37415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Desszert: _______</a:t>
            </a:r>
            <a:endParaRPr lang="hu-HU" sz="1800" dirty="0">
              <a:solidFill>
                <a:srgbClr val="37415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028006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B3402-3A3A-A4E0-5383-5F5BE8723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BFE90A-F3A8-7A44-3A26-0A82C09537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Bef>
                <a:spcPts val="1500"/>
              </a:spcBef>
              <a:spcAft>
                <a:spcPts val="1500"/>
              </a:spcAft>
            </a:pPr>
            <a:r>
              <a:rPr lang="hu-HU" sz="1800" b="1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Kérdés: Hogyan mondod németül a következő étkezéseket?</a:t>
            </a:r>
            <a:endParaRPr lang="hu-H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Reggeli: Frühstück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Ebéd: Mittagessen</a:t>
            </a:r>
            <a:endParaRPr lang="hu-HU" sz="1800" dirty="0">
              <a:solidFill>
                <a:srgbClr val="37415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Vacsora: _______</a:t>
            </a:r>
            <a:endParaRPr lang="hu-HU" sz="1800" dirty="0">
              <a:solidFill>
                <a:srgbClr val="37415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Desszert: _______</a:t>
            </a:r>
            <a:endParaRPr lang="hu-HU" sz="1800" dirty="0">
              <a:solidFill>
                <a:srgbClr val="37415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092668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64458-2DD3-4C5E-EE30-AC2ED5666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90DEA5-50DC-6A72-25C8-C1DF9443D8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Bef>
                <a:spcPts val="1500"/>
              </a:spcBef>
              <a:spcAft>
                <a:spcPts val="1500"/>
              </a:spcAft>
            </a:pPr>
            <a:r>
              <a:rPr lang="hu-HU" sz="1800" b="1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Kérdés: Hogyan mondod németül a következő étkezéseket?</a:t>
            </a:r>
            <a:endParaRPr lang="hu-H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Reggeli: Frühstück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Ebéd: Mittagessen</a:t>
            </a:r>
            <a:endParaRPr lang="hu-HU" sz="1800" dirty="0">
              <a:solidFill>
                <a:srgbClr val="37415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Vacsora: Abendessen</a:t>
            </a:r>
            <a:endParaRPr lang="hu-HU" sz="1800" dirty="0">
              <a:solidFill>
                <a:srgbClr val="37415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Desszert: _______</a:t>
            </a:r>
            <a:endParaRPr lang="hu-HU" sz="1800" dirty="0">
              <a:solidFill>
                <a:srgbClr val="37415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54589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34469-EBB2-B9B7-44C3-11E28F984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85A818-02AB-FAA7-629E-C0817A915D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Bef>
                <a:spcPts val="1500"/>
              </a:spcBef>
              <a:spcAft>
                <a:spcPts val="1500"/>
              </a:spcAft>
            </a:pPr>
            <a:r>
              <a:rPr lang="hu-HU" sz="1800" b="1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Kérdés: Hogyan mondod németül a következő étkezéseket?</a:t>
            </a:r>
            <a:endParaRPr lang="hu-H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Reggeli: Frühstück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Ebéd: Mittagessen</a:t>
            </a:r>
            <a:endParaRPr lang="hu-HU" sz="1800" dirty="0">
              <a:solidFill>
                <a:srgbClr val="37415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Vacsora: Abendessen</a:t>
            </a:r>
            <a:endParaRPr lang="hu-HU" sz="1800" dirty="0">
              <a:solidFill>
                <a:srgbClr val="37415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Desszert: Nachtisch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764899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4EBFC-BE83-4679-37F9-688B73F0E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4C925F-DDE6-60ED-1EBF-061B70184A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Bef>
                <a:spcPts val="1500"/>
              </a:spcBef>
              <a:spcAft>
                <a:spcPts val="1500"/>
              </a:spcAft>
            </a:pPr>
            <a:r>
              <a:rPr lang="hu-HU" sz="1800" b="1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Feladat: Illeszd össze a helyes ételnevet a leírással:</a:t>
            </a:r>
            <a:endParaRPr lang="hu-H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1500"/>
              </a:spcBef>
              <a:spcAft>
                <a:spcPts val="1500"/>
              </a:spcAft>
            </a:pPr>
            <a:r>
              <a:rPr lang="hu-HU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Kuchen ( ) b) Bratwurst ( ) c) Salat ( ) d) Obst ( )</a:t>
            </a:r>
            <a:endParaRPr lang="hu-H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hu-HU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Sütemény vagy torta.</a:t>
            </a:r>
            <a:endParaRPr lang="hu-HU" sz="1800" dirty="0">
              <a:solidFill>
                <a:srgbClr val="37415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hu-HU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Sült kolbász.</a:t>
            </a:r>
            <a:endParaRPr lang="hu-HU" sz="1800" dirty="0">
              <a:solidFill>
                <a:srgbClr val="37415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hu-HU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Friss zöldségkeverék.</a:t>
            </a:r>
            <a:endParaRPr lang="hu-HU" sz="1800" dirty="0">
              <a:solidFill>
                <a:srgbClr val="37415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hu-HU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Gyümölcs.</a:t>
            </a:r>
            <a:endParaRPr lang="hu-HU" sz="1800" dirty="0">
              <a:solidFill>
                <a:srgbClr val="37415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341754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9C01C-C0EE-69D8-8C36-1BC92664F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6CCA2-8E71-4A9C-1FAE-8582B59729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Bef>
                <a:spcPts val="1500"/>
              </a:spcBef>
              <a:spcAft>
                <a:spcPts val="1500"/>
              </a:spcAft>
            </a:pPr>
            <a:r>
              <a:rPr lang="hu-HU" sz="1800" b="1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Feladat: Illeszd össze a helyes ételnevet a leírással:</a:t>
            </a:r>
            <a:endParaRPr lang="hu-H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1500"/>
              </a:spcBef>
              <a:spcAft>
                <a:spcPts val="1500"/>
              </a:spcAft>
            </a:pPr>
            <a:r>
              <a:rPr lang="hu-HU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Kuchen (1) b) Bratwurst ( ) c) Salat ( ) d) Obst ( )</a:t>
            </a:r>
            <a:endParaRPr lang="hu-H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hu-HU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Sütemény vagy torta.</a:t>
            </a:r>
            <a:endParaRPr lang="hu-HU" sz="1800" dirty="0">
              <a:solidFill>
                <a:srgbClr val="37415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hu-HU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Sült kolbász.</a:t>
            </a:r>
            <a:endParaRPr lang="hu-HU" sz="1800" dirty="0">
              <a:solidFill>
                <a:srgbClr val="37415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hu-HU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Friss zöldségkeverék.</a:t>
            </a:r>
            <a:endParaRPr lang="hu-HU" sz="1800" dirty="0">
              <a:solidFill>
                <a:srgbClr val="37415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hu-HU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Gyümölcs.</a:t>
            </a:r>
            <a:endParaRPr lang="hu-HU" sz="1800" dirty="0">
              <a:solidFill>
                <a:srgbClr val="37415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569510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BF8FF-AB1B-1B8D-8F3A-DAEDFA1ED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A296B-B664-9E74-795F-5EE51E6C8A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Bef>
                <a:spcPts val="1500"/>
              </a:spcBef>
              <a:spcAft>
                <a:spcPts val="1500"/>
              </a:spcAft>
            </a:pPr>
            <a:r>
              <a:rPr lang="hu-HU" sz="1800" b="1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Feladat: Illeszd össze a helyes ételnevet a leírással:</a:t>
            </a:r>
            <a:endParaRPr lang="hu-H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1500"/>
              </a:spcBef>
              <a:spcAft>
                <a:spcPts val="1500"/>
              </a:spcAft>
            </a:pPr>
            <a:r>
              <a:rPr lang="hu-HU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Kuchen (1) b) Bratwurst (2) c) Salat ( ) d) Obst ( )</a:t>
            </a:r>
            <a:endParaRPr lang="hu-H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hu-HU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Sütemény vagy torta.</a:t>
            </a:r>
            <a:endParaRPr lang="hu-HU" sz="1800" dirty="0">
              <a:solidFill>
                <a:srgbClr val="37415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hu-HU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Sült kolbász.</a:t>
            </a:r>
            <a:endParaRPr lang="hu-HU" sz="1800" dirty="0">
              <a:solidFill>
                <a:srgbClr val="37415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hu-HU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Friss zöldségkeverék.</a:t>
            </a:r>
            <a:endParaRPr lang="hu-HU" sz="1800" dirty="0">
              <a:solidFill>
                <a:srgbClr val="37415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hu-HU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Gyümölcs.</a:t>
            </a:r>
            <a:endParaRPr lang="hu-HU" sz="1800" dirty="0">
              <a:solidFill>
                <a:srgbClr val="37415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037059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9AB8A-81C4-CBB5-1F98-58AF65ECD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7F27D4-A9DC-E473-B000-5580BEF9EE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Bef>
                <a:spcPts val="1500"/>
              </a:spcBef>
              <a:spcAft>
                <a:spcPts val="1500"/>
              </a:spcAft>
            </a:pPr>
            <a:r>
              <a:rPr lang="hu-HU" sz="1800" b="1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Feladat: Illeszd össze a helyes ételnevet a leírással:</a:t>
            </a:r>
            <a:endParaRPr lang="hu-H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1500"/>
              </a:spcBef>
              <a:spcAft>
                <a:spcPts val="1500"/>
              </a:spcAft>
            </a:pPr>
            <a:r>
              <a:rPr lang="hu-HU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Kuchen (1) b) Bratwurst (2) c) Salat (3) d) Obst ( )</a:t>
            </a:r>
            <a:endParaRPr lang="hu-H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hu-HU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Sütemény vagy torta.</a:t>
            </a:r>
            <a:endParaRPr lang="hu-HU" sz="1800" dirty="0">
              <a:solidFill>
                <a:srgbClr val="37415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hu-HU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Sült kolbász.</a:t>
            </a:r>
            <a:endParaRPr lang="hu-HU" sz="1800" dirty="0">
              <a:solidFill>
                <a:srgbClr val="37415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hu-HU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Friss zöldségkeverék.</a:t>
            </a:r>
            <a:endParaRPr lang="hu-HU" sz="1800" dirty="0">
              <a:solidFill>
                <a:srgbClr val="37415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hu-HU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Gyümölcs.</a:t>
            </a:r>
            <a:endParaRPr lang="hu-HU" sz="1800" dirty="0">
              <a:solidFill>
                <a:srgbClr val="37415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465409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F9A3E-EA77-6600-E6BF-8422CF9F3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683D3E-2F3F-C402-BD5C-06FF72C698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Bef>
                <a:spcPts val="1500"/>
              </a:spcBef>
              <a:spcAft>
                <a:spcPts val="1500"/>
              </a:spcAft>
            </a:pPr>
            <a:r>
              <a:rPr lang="hu-HU" sz="1800" b="1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Feladat: Illeszd össze a helyes ételnevet a leírással:</a:t>
            </a:r>
            <a:endParaRPr lang="hu-H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1500"/>
              </a:spcBef>
              <a:spcAft>
                <a:spcPts val="1500"/>
              </a:spcAft>
            </a:pPr>
            <a:r>
              <a:rPr lang="hu-HU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Kuchen (1) b) Bratwurst (2) c) Salat (3) d) Obst (4)</a:t>
            </a:r>
            <a:endParaRPr lang="hu-H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hu-HU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Sütemény vagy torta.</a:t>
            </a:r>
            <a:endParaRPr lang="hu-HU" sz="1800" dirty="0">
              <a:solidFill>
                <a:srgbClr val="37415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hu-HU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Sült kolbász.</a:t>
            </a:r>
            <a:endParaRPr lang="hu-HU" sz="1800" dirty="0">
              <a:solidFill>
                <a:srgbClr val="37415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hu-HU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Friss zöldségkeverék.</a:t>
            </a:r>
            <a:endParaRPr lang="hu-HU" sz="1800" dirty="0">
              <a:solidFill>
                <a:srgbClr val="37415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hu-HU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Gyümölcs.</a:t>
            </a:r>
            <a:endParaRPr lang="hu-HU" sz="1800" dirty="0">
              <a:solidFill>
                <a:srgbClr val="37415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48356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71336-052B-83BA-4CAE-FCFFF784F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Essen és Trinken ige ragozása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5D0A0C-63E2-351C-49BD-B327CC312221}"/>
              </a:ext>
            </a:extLst>
          </p:cNvPr>
          <p:cNvSpPr txBox="1"/>
          <p:nvPr/>
        </p:nvSpPr>
        <p:spPr>
          <a:xfrm>
            <a:off x="2590372" y="2822653"/>
            <a:ext cx="17795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/>
              <a:t>Essen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54F13EB-9989-4E85-CA47-41655AAEA9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5418342"/>
              </p:ext>
            </p:extLst>
          </p:nvPr>
        </p:nvGraphicFramePr>
        <p:xfrm>
          <a:off x="1129476" y="3512127"/>
          <a:ext cx="470131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0655">
                  <a:extLst>
                    <a:ext uri="{9D8B030D-6E8A-4147-A177-3AD203B41FA5}">
                      <a16:colId xmlns:a16="http://schemas.microsoft.com/office/drawing/2014/main" val="2612994326"/>
                    </a:ext>
                  </a:extLst>
                </a:gridCol>
                <a:gridCol w="2350655">
                  <a:extLst>
                    <a:ext uri="{9D8B030D-6E8A-4147-A177-3AD203B41FA5}">
                      <a16:colId xmlns:a16="http://schemas.microsoft.com/office/drawing/2014/main" val="39174182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Essen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21107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Ich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Esse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55956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Du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Isst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22731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Er, sie,es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Isst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7084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Wir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Essen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36465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Ihr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Esst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37282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Sie/Sie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Essen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6150854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2C07657-7932-EF64-452B-9831C6D6F4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5620815"/>
              </p:ext>
            </p:extLst>
          </p:nvPr>
        </p:nvGraphicFramePr>
        <p:xfrm>
          <a:off x="6485247" y="3512127"/>
          <a:ext cx="470131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0655">
                  <a:extLst>
                    <a:ext uri="{9D8B030D-6E8A-4147-A177-3AD203B41FA5}">
                      <a16:colId xmlns:a16="http://schemas.microsoft.com/office/drawing/2014/main" val="3164414944"/>
                    </a:ext>
                  </a:extLst>
                </a:gridCol>
                <a:gridCol w="2350655">
                  <a:extLst>
                    <a:ext uri="{9D8B030D-6E8A-4147-A177-3AD203B41FA5}">
                      <a16:colId xmlns:a16="http://schemas.microsoft.com/office/drawing/2014/main" val="11359870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Trinken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84171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Ich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Trinke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57354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Du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Trinkst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36026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Er,sie,es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Trinkt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10249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Wir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Trinken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64410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Ihr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Trinkt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85368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Sie/sie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Trinken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8312350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3C8BEA1-DBB9-7F7D-F62E-253F3A723A1F}"/>
              </a:ext>
            </a:extLst>
          </p:cNvPr>
          <p:cNvSpPr txBox="1"/>
          <p:nvPr/>
        </p:nvSpPr>
        <p:spPr>
          <a:xfrm>
            <a:off x="7918319" y="2822653"/>
            <a:ext cx="1835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/>
              <a:t>Trinken</a:t>
            </a:r>
          </a:p>
        </p:txBody>
      </p:sp>
    </p:spTree>
    <p:extLst>
      <p:ext uri="{BB962C8B-B14F-4D97-AF65-F5344CB8AC3E}">
        <p14:creationId xmlns:p14="http://schemas.microsoft.com/office/powerpoint/2010/main" val="8349689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007BF-2B7A-99F5-D217-D3172626A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61CF85-D70F-4E3A-96A2-8B511B8856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Bef>
                <a:spcPts val="1500"/>
              </a:spcBef>
              <a:spcAft>
                <a:spcPts val="1500"/>
              </a:spcAft>
            </a:pPr>
            <a:r>
              <a:rPr lang="hu-HU" sz="1800" b="1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Kérdés: Mit jelent a "Pommes frites" németül?</a:t>
            </a:r>
            <a:endParaRPr lang="hu-H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hu-HU" sz="1800" dirty="0">
                <a:solidFill>
                  <a:srgbClr val="374151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Hasábburgonya</a:t>
            </a:r>
            <a:endParaRPr lang="hu-HU" sz="1800" dirty="0">
              <a:solidFill>
                <a:srgbClr val="37415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Borravaló</a:t>
            </a:r>
            <a:endParaRPr lang="hu-HU" sz="1800" dirty="0">
              <a:solidFill>
                <a:srgbClr val="37415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Üdítőital</a:t>
            </a:r>
            <a:endParaRPr lang="hu-HU" sz="1800" dirty="0">
              <a:solidFill>
                <a:srgbClr val="37415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867981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A232C-9819-FD9C-A021-FB904D6DB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701C51-1316-8BBC-65E6-98D5BD3F46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Bef>
                <a:spcPts val="1500"/>
              </a:spcBef>
              <a:spcAft>
                <a:spcPts val="1500"/>
              </a:spcAft>
            </a:pPr>
            <a:r>
              <a:rPr lang="hu-HU" sz="1800" b="1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Kérdés: Mit jelent a "Pommes frites" németül?</a:t>
            </a:r>
            <a:endParaRPr lang="hu-H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u-HU" sz="180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Hasábburgonya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Borravaló</a:t>
            </a:r>
            <a:endParaRPr lang="hu-HU" sz="1800" dirty="0">
              <a:solidFill>
                <a:srgbClr val="37415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Üdítőital</a:t>
            </a:r>
            <a:endParaRPr lang="hu-HU" sz="1800" dirty="0">
              <a:solidFill>
                <a:srgbClr val="37415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u-HU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8936008-531F-18DE-AB54-8E343E1CEE1E}"/>
              </a:ext>
            </a:extLst>
          </p:cNvPr>
          <p:cNvSpPr/>
          <p:nvPr/>
        </p:nvSpPr>
        <p:spPr>
          <a:xfrm>
            <a:off x="1579418" y="3194462"/>
            <a:ext cx="368135" cy="234538"/>
          </a:xfrm>
          <a:prstGeom prst="ellipse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54763EB-937A-9FDC-6FBD-AF6E2E684146}"/>
              </a:ext>
            </a:extLst>
          </p:cNvPr>
          <p:cNvSpPr/>
          <p:nvPr/>
        </p:nvSpPr>
        <p:spPr>
          <a:xfrm>
            <a:off x="1579418" y="3194462"/>
            <a:ext cx="368135" cy="234538"/>
          </a:xfrm>
          <a:prstGeom prst="ellipse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528357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66E5B-7A59-08F1-097D-F0DCC5E6E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890581-5B99-5A82-1AED-0CEF26981C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Bef>
                <a:spcPts val="1500"/>
              </a:spcBef>
              <a:spcAft>
                <a:spcPts val="1500"/>
              </a:spcAft>
            </a:pPr>
            <a:r>
              <a:rPr lang="hu-HU" sz="1800" b="1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 Kérdés: Mi az "Einkaufsliste" németül?</a:t>
            </a:r>
            <a:endParaRPr lang="hu-H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Bevásárlólista</a:t>
            </a:r>
            <a:endParaRPr lang="hu-HU" sz="1800" dirty="0">
              <a:solidFill>
                <a:srgbClr val="37415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Étlap</a:t>
            </a:r>
            <a:endParaRPr lang="hu-HU" sz="1800" dirty="0">
              <a:solidFill>
                <a:srgbClr val="37415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Főzési recept</a:t>
            </a:r>
            <a:endParaRPr lang="hu-HU" sz="1800" dirty="0">
              <a:solidFill>
                <a:srgbClr val="37415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555819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12226-B59D-E2FC-A166-BB51BBF94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EDF162-4D34-7868-DE85-D869450240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Bef>
                <a:spcPts val="1500"/>
              </a:spcBef>
              <a:spcAft>
                <a:spcPts val="1500"/>
              </a:spcAft>
            </a:pPr>
            <a:r>
              <a:rPr lang="hu-HU" sz="1800" b="1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 Kérdés: Mi az "Einkaufsliste" németül?</a:t>
            </a:r>
            <a:endParaRPr lang="hu-H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Bevásárlólista</a:t>
            </a:r>
            <a:endParaRPr lang="hu-HU" sz="1800" dirty="0">
              <a:solidFill>
                <a:srgbClr val="37415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Étlap</a:t>
            </a:r>
            <a:endParaRPr lang="hu-HU" sz="1800" dirty="0">
              <a:solidFill>
                <a:srgbClr val="37415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Főzési recept</a:t>
            </a:r>
            <a:endParaRPr lang="hu-HU" sz="1800" dirty="0">
              <a:solidFill>
                <a:srgbClr val="37415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u-HU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E375484-C9F7-09D0-E9CF-896D676ECE90}"/>
              </a:ext>
            </a:extLst>
          </p:cNvPr>
          <p:cNvSpPr/>
          <p:nvPr/>
        </p:nvSpPr>
        <p:spPr>
          <a:xfrm>
            <a:off x="1698171" y="3218212"/>
            <a:ext cx="261258" cy="210787"/>
          </a:xfrm>
          <a:prstGeom prst="ellipse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818002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50D10-B6BF-A07D-AE93-55A719E74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B29BA9-E348-0430-F9FE-45EB6FD5E5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Bef>
                <a:spcPts val="1500"/>
              </a:spcBef>
              <a:spcAft>
                <a:spcPts val="1500"/>
              </a:spcAft>
            </a:pPr>
            <a:r>
              <a:rPr lang="hu-HU" sz="1800" b="1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8. Kérdés: Hogyan mondod németül az "Kérek szépen egy pohár vizet" mondatot?</a:t>
            </a:r>
            <a:endParaRPr lang="hu-H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Ich hätte gerne ein Glas Wasser.</a:t>
            </a:r>
            <a:endParaRPr lang="hu-HU" sz="1800" dirty="0">
              <a:solidFill>
                <a:srgbClr val="37415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Ich esse gerne einen Apfel.</a:t>
            </a:r>
            <a:endParaRPr lang="hu-HU" sz="1800" dirty="0">
              <a:solidFill>
                <a:srgbClr val="37415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Ich trinke gerne Kaffee.</a:t>
            </a:r>
            <a:endParaRPr lang="hu-HU" sz="1800" dirty="0">
              <a:solidFill>
                <a:srgbClr val="37415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843064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F57BE-C14C-BF71-1C36-9BD4B6B68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E92C1E-8312-3822-A419-3B3D5CD12B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Bef>
                <a:spcPts val="1500"/>
              </a:spcBef>
              <a:spcAft>
                <a:spcPts val="1500"/>
              </a:spcAft>
            </a:pPr>
            <a:r>
              <a:rPr lang="hu-HU" sz="1800" b="1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8. Kérdés: Hogyan mondod németül az "Kérek szépen egy pohár vizet" mondatot?</a:t>
            </a:r>
            <a:endParaRPr lang="hu-H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Ich hätte gerne ein Glas Wasser.</a:t>
            </a:r>
            <a:endParaRPr lang="hu-HU" sz="1800" dirty="0">
              <a:solidFill>
                <a:srgbClr val="37415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Ich esse gerne einen Apfel.</a:t>
            </a:r>
            <a:endParaRPr lang="hu-HU" sz="1800" dirty="0">
              <a:solidFill>
                <a:srgbClr val="37415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Ich trinke gerne Kaffee.</a:t>
            </a:r>
            <a:endParaRPr lang="hu-HU" sz="1800" dirty="0">
              <a:solidFill>
                <a:srgbClr val="37415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u-HU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B7FC387-A360-4521-2211-AAEE01986ABD}"/>
              </a:ext>
            </a:extLst>
          </p:cNvPr>
          <p:cNvSpPr/>
          <p:nvPr/>
        </p:nvSpPr>
        <p:spPr>
          <a:xfrm>
            <a:off x="1674421" y="3230088"/>
            <a:ext cx="249382" cy="198912"/>
          </a:xfrm>
          <a:prstGeom prst="ellipse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079585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5B6E8-BC90-F99C-51AE-36F0A3B45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2252FE-71EF-D6A1-0102-C4B2FE3315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Bef>
                <a:spcPts val="1500"/>
              </a:spcBef>
              <a:spcAft>
                <a:spcPts val="1500"/>
              </a:spcAft>
            </a:pPr>
            <a:r>
              <a:rPr lang="hu-HU" sz="1800" b="1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9. Kérdés: Melyik kifejezés jelenti a reggelit?</a:t>
            </a:r>
            <a:endParaRPr lang="hu-H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Mittagessen</a:t>
            </a:r>
            <a:endParaRPr lang="hu-HU" sz="1800" dirty="0">
              <a:solidFill>
                <a:srgbClr val="37415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Abendessen</a:t>
            </a:r>
            <a:endParaRPr lang="hu-HU" sz="1800" dirty="0">
              <a:solidFill>
                <a:srgbClr val="37415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Frühstück</a:t>
            </a:r>
            <a:endParaRPr lang="hu-HU" sz="1800" dirty="0">
              <a:solidFill>
                <a:srgbClr val="37415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718326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76929-0C26-6A27-5D0F-E7DCC7D44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3DA7D-F801-536F-DEC3-228BA20B50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Bef>
                <a:spcPts val="1500"/>
              </a:spcBef>
              <a:spcAft>
                <a:spcPts val="1500"/>
              </a:spcAft>
            </a:pPr>
            <a:r>
              <a:rPr lang="hu-HU" sz="1800" b="1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9. Kérdés: Melyik kifejezés jelenti a reggelit?</a:t>
            </a:r>
            <a:endParaRPr lang="hu-H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Mittagessen</a:t>
            </a:r>
            <a:endParaRPr lang="hu-HU" sz="1800" dirty="0">
              <a:solidFill>
                <a:srgbClr val="37415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Abendessen</a:t>
            </a:r>
            <a:endParaRPr lang="hu-HU" sz="1800" dirty="0">
              <a:solidFill>
                <a:srgbClr val="37415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Frühstück</a:t>
            </a:r>
            <a:endParaRPr lang="hu-HU" sz="1800" dirty="0">
              <a:solidFill>
                <a:srgbClr val="37415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u-HU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476489B-1877-BBBB-5F9C-03A557A36031}"/>
              </a:ext>
            </a:extLst>
          </p:cNvPr>
          <p:cNvSpPr/>
          <p:nvPr/>
        </p:nvSpPr>
        <p:spPr>
          <a:xfrm>
            <a:off x="1662546" y="4096988"/>
            <a:ext cx="249382" cy="213756"/>
          </a:xfrm>
          <a:prstGeom prst="ellipse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83384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7B331-163E-53E3-4BAB-098085038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730983-7846-E94C-31B2-766F7DA3A1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Bef>
                <a:spcPts val="1500"/>
              </a:spcBef>
              <a:spcAft>
                <a:spcPts val="1500"/>
              </a:spcAft>
            </a:pPr>
            <a:r>
              <a:rPr lang="hu-HU" sz="1800" b="1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10. Kérdés: Mi az "Apfelsaft" németül?</a:t>
            </a:r>
            <a:endParaRPr lang="hu-H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Kávé</a:t>
            </a:r>
            <a:endParaRPr lang="hu-HU" sz="1800" dirty="0">
              <a:solidFill>
                <a:srgbClr val="37415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Almalé</a:t>
            </a:r>
            <a:endParaRPr lang="hu-HU" sz="1800" dirty="0">
              <a:solidFill>
                <a:srgbClr val="37415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Bor</a:t>
            </a:r>
            <a:endParaRPr lang="hu-HU" sz="1800" dirty="0">
              <a:solidFill>
                <a:srgbClr val="37415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362930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48F6C-C762-DB50-81D4-A6DEDFD0C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AD537D-6636-0A7A-B5CA-21A9156CDE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Bef>
                <a:spcPts val="1500"/>
              </a:spcBef>
              <a:spcAft>
                <a:spcPts val="1500"/>
              </a:spcAft>
            </a:pPr>
            <a:r>
              <a:rPr lang="hu-HU" sz="1800" b="1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10. Kérdés: Mi az "Apfelsaft" németül?</a:t>
            </a:r>
            <a:endParaRPr lang="hu-H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Kávé</a:t>
            </a:r>
            <a:endParaRPr lang="hu-HU" sz="1800" dirty="0">
              <a:solidFill>
                <a:srgbClr val="37415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Almalé</a:t>
            </a:r>
            <a:endParaRPr lang="hu-HU" sz="1800" dirty="0">
              <a:solidFill>
                <a:srgbClr val="37415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Bor</a:t>
            </a:r>
            <a:endParaRPr lang="hu-HU" sz="1800" dirty="0">
              <a:solidFill>
                <a:srgbClr val="37415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u-HU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96937C7-A318-642C-153D-336A82B8AD2B}"/>
              </a:ext>
            </a:extLst>
          </p:cNvPr>
          <p:cNvSpPr/>
          <p:nvPr/>
        </p:nvSpPr>
        <p:spPr>
          <a:xfrm>
            <a:off x="1674421" y="3645725"/>
            <a:ext cx="261257" cy="237506"/>
          </a:xfrm>
          <a:prstGeom prst="ellipse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45884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579D1-3E8A-A750-9DDA-2FFD8B5A2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Feladatok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F6EF88-A253-EB86-9CC7-E14AFD4BAE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1500"/>
              </a:spcBef>
              <a:spcAft>
                <a:spcPts val="1500"/>
              </a:spcAft>
            </a:pPr>
            <a:r>
              <a:rPr lang="hu-HU" sz="1800" b="1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Kérdés: Hogyan mondod németül az alábbi élelmiszereket?</a:t>
            </a:r>
            <a:endParaRPr lang="hu-H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Tejtermék: _______</a:t>
            </a:r>
            <a:endParaRPr lang="hu-HU" sz="1800" dirty="0">
              <a:solidFill>
                <a:srgbClr val="37415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Hús: _______</a:t>
            </a:r>
            <a:endParaRPr lang="hu-HU" sz="1800" dirty="0">
              <a:solidFill>
                <a:srgbClr val="37415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Zöldség: _______</a:t>
            </a:r>
            <a:endParaRPr lang="hu-HU" sz="1800" dirty="0">
              <a:solidFill>
                <a:srgbClr val="37415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Gyümölcs: _______</a:t>
            </a:r>
            <a:endParaRPr lang="hu-HU" sz="1800" dirty="0">
              <a:solidFill>
                <a:srgbClr val="37415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Édesség: _______</a:t>
            </a:r>
            <a:endParaRPr lang="hu-HU" sz="1800" dirty="0">
              <a:solidFill>
                <a:srgbClr val="37415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0926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66F8C-54BC-8303-03CE-5E7C556BE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Házi Feladat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DDA609-4F7C-65CC-8748-02B523ED962E}"/>
              </a:ext>
            </a:extLst>
          </p:cNvPr>
          <p:cNvSpPr txBox="1"/>
          <p:nvPr/>
        </p:nvSpPr>
        <p:spPr>
          <a:xfrm>
            <a:off x="1579417" y="2802577"/>
            <a:ext cx="3752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Munkafüzet: 13. oldal, 2.feladat: 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CDB41D-FEE1-66DF-628F-9608F0E776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2" y="3429000"/>
            <a:ext cx="4958377" cy="2703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230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F95BE-4EEA-3D78-5040-321B4673A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Feladatok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3EA07E-8A4E-F728-60BA-4433428408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1500"/>
              </a:spcBef>
              <a:spcAft>
                <a:spcPts val="1500"/>
              </a:spcAft>
            </a:pPr>
            <a:r>
              <a:rPr lang="hu-HU" sz="1800" b="1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Kérdés: Hogyan mondod németül az alábbi élelmiszereket?</a:t>
            </a:r>
            <a:endParaRPr lang="hu-H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Tejtermék: Milchprodukte</a:t>
            </a:r>
            <a:endParaRPr lang="hu-HU" sz="1800" dirty="0">
              <a:solidFill>
                <a:srgbClr val="37415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Hús: _______</a:t>
            </a:r>
            <a:endParaRPr lang="hu-HU" sz="1800" dirty="0">
              <a:solidFill>
                <a:srgbClr val="37415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Zöldség: _______</a:t>
            </a:r>
            <a:endParaRPr lang="hu-HU" sz="1800" dirty="0">
              <a:solidFill>
                <a:srgbClr val="37415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Gyümölcs: _______</a:t>
            </a:r>
            <a:endParaRPr lang="hu-HU" sz="1800" dirty="0">
              <a:solidFill>
                <a:srgbClr val="37415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Édesség: _______</a:t>
            </a:r>
            <a:endParaRPr lang="hu-HU" sz="1800" dirty="0">
              <a:solidFill>
                <a:srgbClr val="37415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77238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2E9FF-A636-E1E9-BEEF-868B7A538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Feladatok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B6BFF5-B97A-C95B-7A00-7D18C0E49B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556932"/>
            <a:ext cx="9601196" cy="3318936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1500"/>
              </a:spcBef>
              <a:spcAft>
                <a:spcPts val="1500"/>
              </a:spcAft>
            </a:pPr>
            <a:r>
              <a:rPr lang="hu-HU" sz="1800" b="1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Kérdés: Hogyan mondod németül az alábbi élelmiszereket?</a:t>
            </a:r>
            <a:endParaRPr lang="hu-H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Tejtermék: Milchprodukte</a:t>
            </a:r>
            <a:endParaRPr lang="hu-HU" sz="1800" dirty="0">
              <a:solidFill>
                <a:srgbClr val="37415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Hús: Fleisch</a:t>
            </a:r>
            <a:endParaRPr lang="hu-HU" sz="1800" dirty="0">
              <a:solidFill>
                <a:srgbClr val="37415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Zöldség: _______</a:t>
            </a:r>
            <a:endParaRPr lang="hu-HU" sz="1800" dirty="0">
              <a:solidFill>
                <a:srgbClr val="37415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Gyümölcs: _______</a:t>
            </a:r>
            <a:endParaRPr lang="hu-HU" sz="1800" dirty="0">
              <a:solidFill>
                <a:srgbClr val="37415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Édesség: _______</a:t>
            </a:r>
            <a:endParaRPr lang="hu-HU" sz="1800" dirty="0">
              <a:solidFill>
                <a:srgbClr val="37415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49562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17B44-C045-50C4-A2E2-5196C12D6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Feladatok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D8C5DC-32B9-C27E-C00B-F7BDCB7E2A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1500"/>
              </a:spcBef>
              <a:spcAft>
                <a:spcPts val="1500"/>
              </a:spcAft>
            </a:pPr>
            <a:r>
              <a:rPr lang="hu-HU" sz="1800" b="1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Kérdés: Hogyan mondod németül az alábbi élelmiszereket?</a:t>
            </a:r>
            <a:endParaRPr lang="hu-H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Tejtermék: Milchprodukte</a:t>
            </a:r>
            <a:endParaRPr lang="hu-HU" sz="1800" dirty="0">
              <a:solidFill>
                <a:srgbClr val="37415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Hús: Fleisch</a:t>
            </a:r>
            <a:endParaRPr lang="hu-HU" sz="1800" dirty="0">
              <a:solidFill>
                <a:srgbClr val="37415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Zöldség: Gemüsse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Gyümölcs: _______</a:t>
            </a:r>
            <a:endParaRPr lang="hu-HU" sz="1800" dirty="0">
              <a:solidFill>
                <a:srgbClr val="37415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Édesség: _______</a:t>
            </a:r>
            <a:endParaRPr lang="hu-HU" sz="1800" dirty="0">
              <a:solidFill>
                <a:srgbClr val="37415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53695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73EDC-4E0D-1B46-DAF9-281770787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Feladatok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4CCBD8-D37E-F79D-1C8A-4FEBAE0ADF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1500"/>
              </a:spcBef>
              <a:spcAft>
                <a:spcPts val="1500"/>
              </a:spcAft>
            </a:pPr>
            <a:r>
              <a:rPr lang="hu-HU" sz="1800" b="1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Kérdés: Hogyan mondod németül az alábbi élelmiszereket?</a:t>
            </a:r>
            <a:endParaRPr lang="hu-H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Tejtermék: Milchprodukte</a:t>
            </a:r>
            <a:endParaRPr lang="hu-HU" sz="1800" dirty="0">
              <a:solidFill>
                <a:srgbClr val="37415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Hús: Fleisch</a:t>
            </a:r>
            <a:endParaRPr lang="hu-HU" sz="1800" dirty="0">
              <a:solidFill>
                <a:srgbClr val="37415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Zöldség: Gemüsse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Gyümölcs: Obst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Édesség: _______</a:t>
            </a:r>
            <a:endParaRPr lang="hu-HU" sz="1800" dirty="0">
              <a:solidFill>
                <a:srgbClr val="37415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78862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0AA28-C122-78DD-E098-4F8BC2DE3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Feladatok</a:t>
            </a:r>
            <a:endParaRPr lang="hu-H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1DE87A-6D14-15C5-5B7C-501CE06FCD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1500"/>
              </a:spcBef>
              <a:spcAft>
                <a:spcPts val="1500"/>
              </a:spcAft>
            </a:pPr>
            <a:r>
              <a:rPr lang="hu-HU" sz="1800" b="1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Kérdés: Hogyan mondod németül az alábbi élelmiszereket?</a:t>
            </a:r>
            <a:endParaRPr lang="hu-H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Tejtermék: Milchprodukte</a:t>
            </a:r>
            <a:endParaRPr lang="hu-HU" sz="1800" dirty="0">
              <a:solidFill>
                <a:srgbClr val="37415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Hús: Fleisch</a:t>
            </a:r>
            <a:endParaRPr lang="hu-HU" sz="1800" dirty="0">
              <a:solidFill>
                <a:srgbClr val="37415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Zöldség: Gemüsse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Gyümölcs: Obst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Édesség:</a:t>
            </a:r>
            <a:r>
              <a:rPr lang="de-DE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hu-HU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ü</a:t>
            </a:r>
            <a:r>
              <a:rPr lang="de-DE" sz="1800" dirty="0">
                <a:solidFill>
                  <a:srgbClr val="37415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ßigkeiten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135740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172</TotalTime>
  <Words>1237</Words>
  <Application>Microsoft Office PowerPoint</Application>
  <PresentationFormat>Widescreen</PresentationFormat>
  <Paragraphs>228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Arial</vt:lpstr>
      <vt:lpstr>Calibri</vt:lpstr>
      <vt:lpstr>Garamond</vt:lpstr>
      <vt:lpstr>Segoe UI</vt:lpstr>
      <vt:lpstr>Symbol</vt:lpstr>
      <vt:lpstr>Organic</vt:lpstr>
      <vt:lpstr>Essen und trinken</vt:lpstr>
      <vt:lpstr>Ismeretlen szavak:</vt:lpstr>
      <vt:lpstr>Essen és Trinken ige ragozása</vt:lpstr>
      <vt:lpstr>Feladatok</vt:lpstr>
      <vt:lpstr>Feladatok</vt:lpstr>
      <vt:lpstr>Feladatok</vt:lpstr>
      <vt:lpstr>Feladatok</vt:lpstr>
      <vt:lpstr>Feladatok</vt:lpstr>
      <vt:lpstr>Feladatok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Házi Feladat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Essen und trinken</dc:title>
  <dc:creator>Dorian Kálló</dc:creator>
  <cp:lastModifiedBy>Dorian Kálló</cp:lastModifiedBy>
  <cp:revision>46</cp:revision>
  <dcterms:created xsi:type="dcterms:W3CDTF">2023-12-10T10:01:36Z</dcterms:created>
  <dcterms:modified xsi:type="dcterms:W3CDTF">2023-12-19T19:55:18Z</dcterms:modified>
</cp:coreProperties>
</file>