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321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94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321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29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91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666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72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118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6401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8422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01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3464D-EEE9-43B7-973C-A507B97D44DF}" type="datetimeFigureOut">
              <a:rPr lang="hu-HU" smtClean="0"/>
              <a:t>2024. 05. 28.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7364901-4E36-45E3-848B-24488C0829CF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179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4A13CB-4046-020B-C772-FE246035E2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A repülés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6B7022D-C769-E295-E7B0-725A00CF2E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Készítette:  </a:t>
            </a:r>
            <a:r>
              <a:rPr lang="hu-HU" dirty="0" err="1"/>
              <a:t>Zsiri</a:t>
            </a:r>
            <a:r>
              <a:rPr lang="hu-HU" dirty="0"/>
              <a:t> és </a:t>
            </a:r>
            <a:r>
              <a:rPr lang="hu-HU" dirty="0" err="1"/>
              <a:t>Ginger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5595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53B8BB2-3660-7ED5-B6B0-01DF5E4DE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VIII. </a:t>
            </a:r>
            <a:r>
              <a:rPr lang="hu-HU" b="1" dirty="0" err="1"/>
              <a:t>Flight</a:t>
            </a:r>
            <a:r>
              <a:rPr lang="hu-HU" b="1" dirty="0"/>
              <a:t> </a:t>
            </a:r>
            <a:r>
              <a:rPr lang="hu-HU" b="1" dirty="0" err="1"/>
              <a:t>Instructor</a:t>
            </a:r>
            <a:r>
              <a:rPr lang="hu-HU" b="1" dirty="0"/>
              <a:t> </a:t>
            </a:r>
            <a:r>
              <a:rPr lang="hu-HU" b="1" dirty="0" err="1"/>
              <a:t>Rating</a:t>
            </a:r>
            <a:r>
              <a:rPr lang="hu-HU" b="1" dirty="0"/>
              <a:t> (FI)</a:t>
            </a:r>
            <a:br>
              <a:rPr lang="hu-HU" b="1" dirty="0">
                <a:solidFill>
                  <a:srgbClr val="0D0D0D"/>
                </a:solidFill>
                <a:highlight>
                  <a:srgbClr val="FFFFFF"/>
                </a:highlight>
                <a:latin typeface="ui-sans-serif"/>
              </a:rPr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675555-A3F9-2BEA-C38E-E73F7469B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Költség: $5,000 - $10,000</a:t>
            </a:r>
          </a:p>
          <a:p>
            <a:r>
              <a:rPr lang="hu-HU" dirty="0"/>
              <a:t>Oktatási készségek: Képzést nyújt a repülési oktatás elméletében és gyakorlatában.</a:t>
            </a:r>
          </a:p>
          <a:p>
            <a:r>
              <a:rPr lang="hu-HU" dirty="0"/>
              <a:t>Továbbképzési lehetőségek: Alapul szolgálhat további oktatói minősítések megszerzéséhez, például műszeres oktatói engedélyhez (IRI).</a:t>
            </a:r>
          </a:p>
          <a:p>
            <a:r>
              <a:rPr lang="hu-HU" dirty="0"/>
              <a:t>Karrierlehetőségek: Lehetővé teszi a pilóták számára, hogy repülési oktatóként dolgozzanak.</a:t>
            </a:r>
          </a:p>
        </p:txBody>
      </p:sp>
    </p:spTree>
    <p:extLst>
      <p:ext uri="{BB962C8B-B14F-4D97-AF65-F5344CB8AC3E}">
        <p14:creationId xmlns:p14="http://schemas.microsoft.com/office/powerpoint/2010/main" val="149268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59D822A-DD24-FBED-125F-1332F39DE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IX. </a:t>
            </a:r>
            <a:r>
              <a:rPr lang="hu-HU" b="1" dirty="0" err="1"/>
              <a:t>Night</a:t>
            </a:r>
            <a:r>
              <a:rPr lang="hu-HU" b="1" dirty="0"/>
              <a:t> </a:t>
            </a:r>
            <a:r>
              <a:rPr lang="hu-HU" b="1" dirty="0" err="1"/>
              <a:t>Rating</a:t>
            </a:r>
            <a:r>
              <a:rPr lang="hu-HU" b="1" dirty="0"/>
              <a:t> (NVFR)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BCA0F9E-76F4-FB91-27E7-0ACA1C277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Költség: $1,000 - $3,000</a:t>
            </a:r>
          </a:p>
          <a:p>
            <a:r>
              <a:rPr lang="hu-HU" dirty="0"/>
              <a:t>Éjszakai repülés: Lehetővé teszi a repülést éjszakai látási viszonyok között.</a:t>
            </a:r>
          </a:p>
          <a:p>
            <a:r>
              <a:rPr lang="hu-HU" dirty="0"/>
              <a:t>Képzés: Speciális képzést igényel az éjszakai navigációban és vészhelyzeti eljárásokban.</a:t>
            </a:r>
          </a:p>
          <a:p>
            <a:r>
              <a:rPr lang="hu-HU" dirty="0"/>
              <a:t>Biztonság: Növeli a pilóta képességeit és biztonságát éjszakai körülmények között.</a:t>
            </a:r>
          </a:p>
        </p:txBody>
      </p:sp>
    </p:spTree>
    <p:extLst>
      <p:ext uri="{BB962C8B-B14F-4D97-AF65-F5344CB8AC3E}">
        <p14:creationId xmlns:p14="http://schemas.microsoft.com/office/powerpoint/2010/main" val="626389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3A6C7C-C09A-AD7D-E5F4-46F43016F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X. </a:t>
            </a:r>
            <a:r>
              <a:rPr lang="hu-HU" b="1" dirty="0" err="1"/>
              <a:t>Type</a:t>
            </a:r>
            <a:r>
              <a:rPr lang="hu-HU" b="1" dirty="0"/>
              <a:t> </a:t>
            </a:r>
            <a:r>
              <a:rPr lang="hu-HU" b="1" dirty="0" err="1"/>
              <a:t>Rating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A3BF601-5CA8-AFB5-A298-DB6ADCB8D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Költség: $10,000 - $30,000+</a:t>
            </a:r>
          </a:p>
          <a:p>
            <a:r>
              <a:rPr lang="hu-HU" dirty="0"/>
              <a:t>Specifikus repülőgépek: Konkrét repülőgép típusokra vonatkozik, mint például Boeing 737 vagy </a:t>
            </a:r>
            <a:r>
              <a:rPr lang="hu-HU" dirty="0" err="1"/>
              <a:t>Airbus</a:t>
            </a:r>
            <a:r>
              <a:rPr lang="hu-HU" dirty="0"/>
              <a:t> A320.</a:t>
            </a:r>
          </a:p>
          <a:p>
            <a:r>
              <a:rPr lang="hu-HU" dirty="0"/>
              <a:t>Képzés: Intenzív elméleti és gyakorlati képzést igényel az adott típusú repülőgép rendszereinek és eljárásainak megismerésére.</a:t>
            </a:r>
          </a:p>
          <a:p>
            <a:r>
              <a:rPr lang="hu-HU" dirty="0"/>
              <a:t>Követelmény: Szükséges a nagy kereskedelmi repülőgépekkel való repüléshez.</a:t>
            </a:r>
          </a:p>
        </p:txBody>
      </p:sp>
    </p:spTree>
    <p:extLst>
      <p:ext uri="{BB962C8B-B14F-4D97-AF65-F5344CB8AC3E}">
        <p14:creationId xmlns:p14="http://schemas.microsoft.com/office/powerpoint/2010/main" val="3667486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4A29D6-8992-7938-67DA-ED29EA7E0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Boeing 747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6F1F08A-72F2-2030-215E-1D7AC4DF4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Ismert név: </a:t>
            </a:r>
            <a:r>
              <a:rPr lang="hu-HU" dirty="0" err="1"/>
              <a:t>Jumbo</a:t>
            </a:r>
            <a:r>
              <a:rPr lang="hu-HU" dirty="0"/>
              <a:t> </a:t>
            </a:r>
            <a:r>
              <a:rPr lang="hu-HU" dirty="0" err="1"/>
              <a:t>Jet</a:t>
            </a:r>
            <a:endParaRPr lang="hu-HU" dirty="0"/>
          </a:p>
          <a:p>
            <a:r>
              <a:rPr lang="hu-HU" dirty="0"/>
              <a:t>Jellemzők: Négy hajtóműves, két fedélzetes repülőgép, nagy hatótávolság és utas kapacitás.</a:t>
            </a:r>
          </a:p>
          <a:p>
            <a:r>
              <a:rPr lang="hu-HU" dirty="0"/>
              <a:t>Első repülés: 1969</a:t>
            </a:r>
          </a:p>
          <a:p>
            <a:r>
              <a:rPr lang="hu-HU" dirty="0"/>
              <a:t>Kapacitás: Általában 366 - 524 utas (változattól függően)</a:t>
            </a:r>
          </a:p>
        </p:txBody>
      </p:sp>
    </p:spTree>
    <p:extLst>
      <p:ext uri="{BB962C8B-B14F-4D97-AF65-F5344CB8AC3E}">
        <p14:creationId xmlns:p14="http://schemas.microsoft.com/office/powerpoint/2010/main" val="3305347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BF9D8F-71AD-A371-FA3A-012C2FDE1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9CAAB614-8057-106F-07BC-5393DF2B9B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1852" y="667457"/>
            <a:ext cx="10428295" cy="585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67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46F61B-EF27-49B2-82E8-82EF2008F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Boeing 737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D716A15-6C4C-FF17-E6E9-A59217756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Ismert név: 737</a:t>
            </a:r>
          </a:p>
          <a:p>
            <a:r>
              <a:rPr lang="hu-HU" dirty="0"/>
              <a:t>Jellemzők: Két hajtóműves, keskenytörzsű repülőgép, rövid és közepes hatótávolságú járatokra.</a:t>
            </a:r>
          </a:p>
          <a:p>
            <a:r>
              <a:rPr lang="hu-HU" dirty="0"/>
              <a:t>Első repülés: 1967</a:t>
            </a:r>
          </a:p>
          <a:p>
            <a:r>
              <a:rPr lang="hu-HU" dirty="0"/>
              <a:t>Kapacitás: Általában 85 - 215 utas (változattól függően)</a:t>
            </a:r>
          </a:p>
        </p:txBody>
      </p:sp>
    </p:spTree>
    <p:extLst>
      <p:ext uri="{BB962C8B-B14F-4D97-AF65-F5344CB8AC3E}">
        <p14:creationId xmlns:p14="http://schemas.microsoft.com/office/powerpoint/2010/main" val="2620999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E4E63A-0976-6F7F-4528-9A1C18AA9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C19EC30-E8B0-ABEE-38FC-A78A7C0EA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6" name="Picture 2" descr="Boeing 737 - Wikipedia">
            <a:extLst>
              <a:ext uri="{FF2B5EF4-FFF2-40B4-BE49-F238E27FC236}">
                <a16:creationId xmlns:a16="http://schemas.microsoft.com/office/drawing/2014/main" id="{F2E6BF18-DE25-BFC3-5A76-8671E5FC8E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578" y="233728"/>
            <a:ext cx="9603275" cy="639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925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8121C06-2307-1CA6-B0F3-A3D8EA876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Airbus</a:t>
            </a:r>
            <a:r>
              <a:rPr lang="hu-HU" dirty="0"/>
              <a:t> a320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C3B9897-F3C4-8723-B423-5188D9CE8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Ismert név: 737</a:t>
            </a:r>
          </a:p>
          <a:p>
            <a:r>
              <a:rPr lang="hu-HU" dirty="0"/>
              <a:t>Jellemzők: Két hajtóműves, keskenytörzsű repülőgép, rövid és közepes hatótávolságú járatokra.</a:t>
            </a:r>
          </a:p>
          <a:p>
            <a:r>
              <a:rPr lang="hu-HU" dirty="0"/>
              <a:t>Első repülés: 1967</a:t>
            </a:r>
          </a:p>
          <a:p>
            <a:r>
              <a:rPr lang="hu-HU" dirty="0"/>
              <a:t>Kapacitás: Általában 85 - 215 utas (változattól függően)</a:t>
            </a:r>
          </a:p>
        </p:txBody>
      </p:sp>
    </p:spTree>
    <p:extLst>
      <p:ext uri="{BB962C8B-B14F-4D97-AF65-F5344CB8AC3E}">
        <p14:creationId xmlns:p14="http://schemas.microsoft.com/office/powerpoint/2010/main" val="6307337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F90E288-56B9-42AA-7FAE-6D91D7EF3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8" name="Tartalom helye 7">
            <a:extLst>
              <a:ext uri="{FF2B5EF4-FFF2-40B4-BE49-F238E27FC236}">
                <a16:creationId xmlns:a16="http://schemas.microsoft.com/office/drawing/2014/main" id="{08759B61-359C-9030-1DF6-E007A2E1E0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1539" y="0"/>
            <a:ext cx="1016892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218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185D608-FD32-BA7F-F47A-E33715B70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Airbus</a:t>
            </a:r>
            <a:r>
              <a:rPr lang="hu-HU" dirty="0"/>
              <a:t> a380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EBC4D00-6EC8-E69D-C896-653DA839C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Ismert név: </a:t>
            </a:r>
            <a:r>
              <a:rPr lang="hu-HU" dirty="0" err="1"/>
              <a:t>Superjumbo</a:t>
            </a:r>
            <a:endParaRPr lang="hu-HU" dirty="0"/>
          </a:p>
          <a:p>
            <a:r>
              <a:rPr lang="hu-HU" dirty="0"/>
              <a:t>Jellemzők: Négy hajtóműves, két fedélzetes repülőgép, nagy hatótávolság és utas kapacitás.</a:t>
            </a:r>
          </a:p>
          <a:p>
            <a:r>
              <a:rPr lang="hu-HU" dirty="0"/>
              <a:t>Első repülés: 2005</a:t>
            </a:r>
          </a:p>
          <a:p>
            <a:r>
              <a:rPr lang="hu-HU" dirty="0"/>
              <a:t>Kapacitás: Általában 555 - 853 utas (változattól függően)</a:t>
            </a:r>
          </a:p>
        </p:txBody>
      </p:sp>
    </p:spTree>
    <p:extLst>
      <p:ext uri="{BB962C8B-B14F-4D97-AF65-F5344CB8AC3E}">
        <p14:creationId xmlns:p14="http://schemas.microsoft.com/office/powerpoint/2010/main" val="2508249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EC31380-1BDE-C143-3840-493AEFE81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hu-HU" dirty="0"/>
            </a:br>
            <a:r>
              <a:rPr lang="hu-HU" dirty="0"/>
              <a:t>Kategóriák és osztályok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1C72546-FE2F-A633-4D30-CDAD55FB0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10003821" cy="4381946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hu-HU" b="1" dirty="0"/>
              <a:t>Szabadidős pilóta engedély (RPL - </a:t>
            </a:r>
            <a:r>
              <a:rPr lang="hu-HU" b="1" dirty="0" err="1"/>
              <a:t>Recreational</a:t>
            </a:r>
            <a:r>
              <a:rPr lang="hu-HU" b="1" dirty="0"/>
              <a:t> Pilot </a:t>
            </a:r>
            <a:r>
              <a:rPr lang="hu-HU" b="1" dirty="0" err="1"/>
              <a:t>License</a:t>
            </a:r>
            <a:r>
              <a:rPr lang="hu-HU" b="1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hu-HU" b="1" dirty="0"/>
              <a:t> Magánpilóta engedély (PPL - </a:t>
            </a:r>
            <a:r>
              <a:rPr lang="hu-HU" b="1" dirty="0" err="1"/>
              <a:t>Private</a:t>
            </a:r>
            <a:r>
              <a:rPr lang="hu-HU" b="1" dirty="0"/>
              <a:t> Pilot </a:t>
            </a:r>
            <a:r>
              <a:rPr lang="hu-HU" b="1" dirty="0" err="1"/>
              <a:t>License</a:t>
            </a:r>
            <a:r>
              <a:rPr lang="hu-HU" b="1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hu-HU" b="1" dirty="0"/>
              <a:t>Kereskedelmi pilóta engedély (CPL - </a:t>
            </a:r>
            <a:r>
              <a:rPr lang="hu-HU" b="1" dirty="0" err="1"/>
              <a:t>Commercial</a:t>
            </a:r>
            <a:r>
              <a:rPr lang="hu-HU" b="1" dirty="0"/>
              <a:t> Pilot </a:t>
            </a:r>
            <a:r>
              <a:rPr lang="hu-HU" b="1" dirty="0" err="1"/>
              <a:t>License</a:t>
            </a:r>
            <a:r>
              <a:rPr lang="hu-HU" b="1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hu-HU" b="1" dirty="0"/>
              <a:t>Légi közlekedési pilóta engedély (ATPL - Airline </a:t>
            </a:r>
            <a:r>
              <a:rPr lang="hu-HU" b="1" dirty="0" err="1"/>
              <a:t>Transport</a:t>
            </a:r>
            <a:r>
              <a:rPr lang="hu-HU" b="1" dirty="0"/>
              <a:t> Pilot </a:t>
            </a:r>
            <a:r>
              <a:rPr lang="hu-HU" b="1" dirty="0" err="1"/>
              <a:t>License</a:t>
            </a:r>
            <a:r>
              <a:rPr lang="hu-HU" b="1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hu-HU" b="1" dirty="0"/>
              <a:t>Ultrakönnyű repülőgépek pilóta engedélye (UL - </a:t>
            </a:r>
            <a:r>
              <a:rPr lang="hu-HU" b="1" dirty="0" err="1"/>
              <a:t>Ultralight</a:t>
            </a:r>
            <a:r>
              <a:rPr lang="hu-HU" b="1" dirty="0"/>
              <a:t> </a:t>
            </a:r>
            <a:r>
              <a:rPr lang="hu-HU" b="1" dirty="0" err="1"/>
              <a:t>License</a:t>
            </a:r>
            <a:r>
              <a:rPr lang="hu-HU" b="1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hu-HU" b="1" dirty="0" err="1"/>
              <a:t>Instrument</a:t>
            </a:r>
            <a:r>
              <a:rPr lang="hu-HU" b="1" dirty="0"/>
              <a:t> </a:t>
            </a:r>
            <a:r>
              <a:rPr lang="hu-HU" b="1" dirty="0" err="1"/>
              <a:t>Rating</a:t>
            </a:r>
            <a:r>
              <a:rPr lang="hu-HU" b="1" dirty="0"/>
              <a:t> (IR)</a:t>
            </a:r>
          </a:p>
          <a:p>
            <a:pPr marL="457200" indent="-457200">
              <a:buFont typeface="+mj-lt"/>
              <a:buAutoNum type="arabicPeriod"/>
            </a:pPr>
            <a:r>
              <a:rPr lang="hu-HU" b="1" dirty="0"/>
              <a:t>Multi-</a:t>
            </a:r>
            <a:r>
              <a:rPr lang="hu-HU" b="1" dirty="0" err="1"/>
              <a:t>Engine</a:t>
            </a:r>
            <a:r>
              <a:rPr lang="hu-HU" b="1" dirty="0"/>
              <a:t> </a:t>
            </a:r>
            <a:r>
              <a:rPr lang="hu-HU" b="1" dirty="0" err="1"/>
              <a:t>Rating</a:t>
            </a:r>
            <a:r>
              <a:rPr lang="hu-HU" b="1" dirty="0"/>
              <a:t> (ME)</a:t>
            </a:r>
          </a:p>
          <a:p>
            <a:pPr marL="457200" indent="-457200">
              <a:buFont typeface="+mj-lt"/>
              <a:buAutoNum type="arabicPeriod"/>
            </a:pPr>
            <a:r>
              <a:rPr lang="hu-HU" b="1" dirty="0" err="1"/>
              <a:t>Flight</a:t>
            </a:r>
            <a:r>
              <a:rPr lang="hu-HU" b="1" dirty="0"/>
              <a:t> </a:t>
            </a:r>
            <a:r>
              <a:rPr lang="hu-HU" b="1" dirty="0" err="1"/>
              <a:t>Instructor</a:t>
            </a:r>
            <a:r>
              <a:rPr lang="hu-HU" b="1" dirty="0"/>
              <a:t> </a:t>
            </a:r>
            <a:r>
              <a:rPr lang="hu-HU" b="1" dirty="0" err="1"/>
              <a:t>Rating</a:t>
            </a:r>
            <a:r>
              <a:rPr lang="hu-HU" b="1" dirty="0"/>
              <a:t> (FI)</a:t>
            </a:r>
            <a:endParaRPr lang="hu-HU" b="1" dirty="0">
              <a:solidFill>
                <a:srgbClr val="0D0D0D"/>
              </a:solidFill>
              <a:highlight>
                <a:srgbClr val="FFFFFF"/>
              </a:highlight>
              <a:latin typeface="ui-sans-serif"/>
            </a:endParaRPr>
          </a:p>
          <a:p>
            <a:pPr marL="457200" indent="-457200">
              <a:buFont typeface="+mj-lt"/>
              <a:buAutoNum type="arabicPeriod"/>
            </a:pPr>
            <a:r>
              <a:rPr lang="hu-HU" b="1" dirty="0" err="1"/>
              <a:t>Night</a:t>
            </a:r>
            <a:r>
              <a:rPr lang="hu-HU" b="1" dirty="0"/>
              <a:t> </a:t>
            </a:r>
            <a:r>
              <a:rPr lang="hu-HU" b="1" dirty="0" err="1"/>
              <a:t>Rating</a:t>
            </a:r>
            <a:r>
              <a:rPr lang="hu-HU" b="1" dirty="0"/>
              <a:t> (NVFR)</a:t>
            </a:r>
          </a:p>
          <a:p>
            <a:pPr marL="457200" indent="-457200">
              <a:buFont typeface="+mj-lt"/>
              <a:buAutoNum type="arabicPeriod"/>
            </a:pPr>
            <a:r>
              <a:rPr lang="hu-HU" b="1" dirty="0" err="1"/>
              <a:t>Type</a:t>
            </a:r>
            <a:r>
              <a:rPr lang="hu-HU" b="1" dirty="0"/>
              <a:t> </a:t>
            </a:r>
            <a:r>
              <a:rPr lang="hu-HU" b="1" dirty="0" err="1"/>
              <a:t>Rating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650778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ED282F9-A9E2-72E5-C888-BA441AA3F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A10DF42-3C67-168E-2DC7-4DACCAB6B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3074" name="Picture 2" descr="Airbus A380 - Wikipedia">
            <a:extLst>
              <a:ext uri="{FF2B5EF4-FFF2-40B4-BE49-F238E27FC236}">
                <a16:creationId xmlns:a16="http://schemas.microsoft.com/office/drawing/2014/main" id="{EC971913-0DCD-501C-F64D-875763897F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1" y="0"/>
            <a:ext cx="10283044" cy="6842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174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2C3A2E2-93E6-72F3-3BBB-1919EEA1D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Boeing 777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296C3C0-0074-71EA-825A-D933A1213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Ismert név: </a:t>
            </a:r>
            <a:r>
              <a:rPr lang="hu-HU" dirty="0" err="1"/>
              <a:t>Triple</a:t>
            </a:r>
            <a:r>
              <a:rPr lang="hu-HU" dirty="0"/>
              <a:t> </a:t>
            </a:r>
            <a:r>
              <a:rPr lang="hu-HU" dirty="0" err="1"/>
              <a:t>Seven</a:t>
            </a:r>
            <a:endParaRPr lang="hu-HU" dirty="0"/>
          </a:p>
          <a:p>
            <a:r>
              <a:rPr lang="hu-HU" dirty="0"/>
              <a:t>Jellemzők: Két hajtóműves, széles törzsű repülőgép, hosszú hatótávolságú járatokra.</a:t>
            </a:r>
          </a:p>
          <a:p>
            <a:r>
              <a:rPr lang="hu-HU" dirty="0"/>
              <a:t>Első repülés: 1994</a:t>
            </a:r>
          </a:p>
          <a:p>
            <a:r>
              <a:rPr lang="hu-HU" dirty="0"/>
              <a:t>Kapacitás: Általában 314 - 396 utas (változattól függően)</a:t>
            </a:r>
          </a:p>
        </p:txBody>
      </p:sp>
    </p:spTree>
    <p:extLst>
      <p:ext uri="{BB962C8B-B14F-4D97-AF65-F5344CB8AC3E}">
        <p14:creationId xmlns:p14="http://schemas.microsoft.com/office/powerpoint/2010/main" val="42699539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F7FFC51-2969-B1A9-7FCB-B4CBE1AE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20066A-1584-9C58-61BA-9E8364621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098" name="Picture 2" descr="Boeing 777 - Wikipedia">
            <a:extLst>
              <a:ext uri="{FF2B5EF4-FFF2-40B4-BE49-F238E27FC236}">
                <a16:creationId xmlns:a16="http://schemas.microsoft.com/office/drawing/2014/main" id="{C52CE6F9-A8EC-224B-80C1-DA051A110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579" y="37654"/>
            <a:ext cx="9944100" cy="661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012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D76C5E-4A1A-00E4-A513-D1B6C1BB4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Boeing 787 </a:t>
            </a:r>
            <a:r>
              <a:rPr lang="hu-HU" dirty="0" err="1"/>
              <a:t>Dreamliner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0156499-8CC5-EA60-69E0-042F1B4B9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Ismert név: </a:t>
            </a:r>
            <a:r>
              <a:rPr lang="hu-HU" dirty="0" err="1"/>
              <a:t>Dreamliner</a:t>
            </a:r>
            <a:endParaRPr lang="hu-HU" dirty="0"/>
          </a:p>
          <a:p>
            <a:r>
              <a:rPr lang="hu-HU" dirty="0"/>
              <a:t>Jellemzők: Két hajtóműves, széles törzsű repülőgép, nagy hatótávolságú járatokra, kompozit anyagokból készült szerkezettel.</a:t>
            </a:r>
          </a:p>
          <a:p>
            <a:r>
              <a:rPr lang="hu-HU" dirty="0"/>
              <a:t>Első repülés: 2009</a:t>
            </a:r>
          </a:p>
          <a:p>
            <a:r>
              <a:rPr lang="hu-HU" dirty="0"/>
              <a:t>Kapacitás: Általában 242 - 335 utas (változattól függően)</a:t>
            </a:r>
          </a:p>
        </p:txBody>
      </p:sp>
    </p:spTree>
    <p:extLst>
      <p:ext uri="{BB962C8B-B14F-4D97-AF65-F5344CB8AC3E}">
        <p14:creationId xmlns:p14="http://schemas.microsoft.com/office/powerpoint/2010/main" val="2257387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2BC549-0FED-D21C-8552-13F108FF3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AD57ED1-656F-2AE1-8AEF-63992AF33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122" name="Picture 2" descr="787 Dreamliner">
            <a:extLst>
              <a:ext uri="{FF2B5EF4-FFF2-40B4-BE49-F238E27FC236}">
                <a16:creationId xmlns:a16="http://schemas.microsoft.com/office/drawing/2014/main" id="{E26CE778-1E42-9DFB-8B81-2331C14E3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7002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97C4C1-8C03-25E2-A2F1-0D7848216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Felszállási Lépések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E0E8153-9E0F-865E-9305-E60890A53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u="sng" dirty="0"/>
              <a:t>1.  Előkészületek és ellenőrzések</a:t>
            </a:r>
          </a:p>
          <a:p>
            <a:r>
              <a:rPr lang="hu-HU" dirty="0"/>
              <a:t>Ellenőrző lista: Kövesd végig az ellenőrző listát, hogy minden rendszert, műszert és paramétert megfelelően beállítottál és ellenőriztél.</a:t>
            </a:r>
          </a:p>
          <a:p>
            <a:r>
              <a:rPr lang="hu-HU" dirty="0"/>
              <a:t>Gurulás a felszállópályára: A gurulási útvonalon végig gurulva eljutunk a felszállópálya elejére, ahol megállunk és végső ellenőrzéseket végzünk.</a:t>
            </a:r>
          </a:p>
        </p:txBody>
      </p:sp>
    </p:spTree>
    <p:extLst>
      <p:ext uri="{BB962C8B-B14F-4D97-AF65-F5344CB8AC3E}">
        <p14:creationId xmlns:p14="http://schemas.microsoft.com/office/powerpoint/2010/main" val="34067152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BFA84B4-00D2-43D4-799A-C3F4CAC4E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II. A felszállás megkezdése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DBA212F-3A90-C6D0-148A-A03203A3D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Gázt adni: Növeld a hajtóművek teljesítményét a maximális felszállási teljesítményre (TO/GA - </a:t>
            </a:r>
            <a:r>
              <a:rPr lang="hu-HU" dirty="0" err="1"/>
              <a:t>Take</a:t>
            </a:r>
            <a:r>
              <a:rPr lang="hu-HU" dirty="0"/>
              <a:t> </a:t>
            </a:r>
            <a:r>
              <a:rPr lang="hu-HU" dirty="0" err="1"/>
              <a:t>Off</a:t>
            </a:r>
            <a:r>
              <a:rPr lang="hu-HU" dirty="0"/>
              <a:t>/Go </a:t>
            </a:r>
            <a:r>
              <a:rPr lang="hu-HU" dirty="0" err="1"/>
              <a:t>Around</a:t>
            </a:r>
            <a:r>
              <a:rPr lang="hu-HU" dirty="0"/>
              <a:t>).</a:t>
            </a:r>
          </a:p>
          <a:p>
            <a:r>
              <a:rPr lang="hu-HU" dirty="0"/>
              <a:t>Futópályán gyorsítás: Kezdd el a gyorsítást a felszállópályán, egyenes irányban tartva a repülőgépet a kormányrúddal és a pedálokkal.</a:t>
            </a:r>
          </a:p>
        </p:txBody>
      </p:sp>
    </p:spTree>
    <p:extLst>
      <p:ext uri="{BB962C8B-B14F-4D97-AF65-F5344CB8AC3E}">
        <p14:creationId xmlns:p14="http://schemas.microsoft.com/office/powerpoint/2010/main" val="12785838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8D40CD-5C73-1BB1-894C-199C533E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III. Sebességek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E5DDB93-7306-FB66-1C47-461E05156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V1 sebesség: Ez a döntési sebesség, amelynél a pilóták eldönthetik, hogy folytatják-e a felszállást vagy megszakítják azt. Ez a sebesség repülőgéptípustól függően változik, de általában 130-150 csomó (</a:t>
            </a:r>
            <a:r>
              <a:rPr lang="hu-HU" dirty="0" err="1"/>
              <a:t>knots</a:t>
            </a:r>
            <a:r>
              <a:rPr lang="hu-HU" dirty="0"/>
              <a:t>) körül van.</a:t>
            </a:r>
          </a:p>
          <a:p>
            <a:r>
              <a:rPr lang="hu-HU" dirty="0" err="1"/>
              <a:t>Vr</a:t>
            </a:r>
            <a:r>
              <a:rPr lang="hu-HU" dirty="0"/>
              <a:t> sebesség: Ez az "emelkedési sebesség", amelynél a pilóta elkezdi felemelni a repülőgép orrát (</a:t>
            </a:r>
            <a:r>
              <a:rPr lang="hu-HU" dirty="0" err="1"/>
              <a:t>rotate</a:t>
            </a:r>
            <a:r>
              <a:rPr lang="hu-HU" dirty="0"/>
              <a:t>). Ez a sebesség szintén változó, de általában 140-160 csomó körül van.</a:t>
            </a:r>
          </a:p>
          <a:p>
            <a:r>
              <a:rPr lang="hu-HU" dirty="0"/>
              <a:t>V2 sebesség: Ez a biztonságos emelkedési sebesség, amelynél a repülőgép biztonságosan tud emelkedni egy hajtóműves meghibásodás esetén is. Általában 150-170 csomó körül van.</a:t>
            </a:r>
          </a:p>
        </p:txBody>
      </p:sp>
    </p:spTree>
    <p:extLst>
      <p:ext uri="{BB962C8B-B14F-4D97-AF65-F5344CB8AC3E}">
        <p14:creationId xmlns:p14="http://schemas.microsoft.com/office/powerpoint/2010/main" val="1395521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92B6A96-098A-6EEA-0177-672AF45E3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IV. Emelés és emelkedés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5536C16-21F6-37AE-E885-80F719312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Orr felemelése: Amikor elérjük a </a:t>
            </a:r>
            <a:r>
              <a:rPr lang="hu-HU" dirty="0" err="1"/>
              <a:t>Vr</a:t>
            </a:r>
            <a:r>
              <a:rPr lang="hu-HU" dirty="0"/>
              <a:t> sebességet, lassan húzd hátra a kormányt, hogy az orr felemelkedjen és a repülőgép elkezdjen emelkedni.</a:t>
            </a:r>
          </a:p>
          <a:p>
            <a:r>
              <a:rPr lang="hu-HU" dirty="0"/>
              <a:t>Pozitív emelkedési sebesség: Győződj meg róla, hogy a repülőgép pozitív emelkedési sebességgel emelkedik, majd húzd be a futóműveket (</a:t>
            </a:r>
            <a:r>
              <a:rPr lang="hu-HU" dirty="0" err="1"/>
              <a:t>gear</a:t>
            </a:r>
            <a:r>
              <a:rPr lang="hu-HU" dirty="0"/>
              <a:t> </a:t>
            </a:r>
            <a:r>
              <a:rPr lang="hu-HU" dirty="0" err="1"/>
              <a:t>up</a:t>
            </a:r>
            <a:r>
              <a:rPr lang="hu-H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715464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8B9C85-F708-F990-365F-73AF40E47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V. Emelkedés folytatása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7FFDB22-DE61-5479-66A1-D000C8DE1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Climb</a:t>
            </a:r>
            <a:r>
              <a:rPr lang="hu-HU" dirty="0"/>
              <a:t> out: A V2 sebesség fenntartása mellett folytasd az emelkedést a kijelölt magasságig.</a:t>
            </a:r>
          </a:p>
          <a:p>
            <a:r>
              <a:rPr lang="hu-HU" dirty="0"/>
              <a:t>Tovább gyorsítás: Emelkedés közben folyamatosan növeld a sebességet a kijelölt emelkedési sebességig (például 250 csomó, amely gyakori emelkedési sebesség kereskedelmi repülőgépeknél).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02097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3B4909A-7D39-81EC-2134-1041AD93F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1. Szabadidős pilóta engedély (RPL - </a:t>
            </a:r>
            <a:r>
              <a:rPr lang="hu-HU" dirty="0" err="1"/>
              <a:t>Recreational</a:t>
            </a:r>
            <a:r>
              <a:rPr lang="hu-HU" dirty="0"/>
              <a:t> Pilot </a:t>
            </a:r>
            <a:r>
              <a:rPr lang="hu-HU" dirty="0" err="1"/>
              <a:t>License</a:t>
            </a:r>
            <a:r>
              <a:rPr lang="hu-HU" dirty="0"/>
              <a:t>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20EBF65-1071-2E58-87E6-6EF7AB5B4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Költség: $4,000 - $8,000</a:t>
            </a:r>
          </a:p>
          <a:p>
            <a:r>
              <a:rPr lang="hu-HU" dirty="0"/>
              <a:t>Maximális súlykorlátozás: Gyakran 600 kg-os maximális felszállási tömegre korlátozódik.</a:t>
            </a:r>
          </a:p>
          <a:p>
            <a:r>
              <a:rPr lang="hu-HU" dirty="0"/>
              <a:t>Korlátozott légtér: Korlátozottan használhatók irányított légtérben.</a:t>
            </a:r>
          </a:p>
          <a:p>
            <a:r>
              <a:rPr lang="hu-HU" dirty="0"/>
              <a:t>Egyszerűsített képzés: Kevesebb elméleti és gyakorlati követelmény a PPL-</a:t>
            </a:r>
            <a:r>
              <a:rPr lang="hu-HU" dirty="0" err="1"/>
              <a:t>hez</a:t>
            </a:r>
            <a:r>
              <a:rPr lang="hu-HU" dirty="0"/>
              <a:t> képest.</a:t>
            </a:r>
          </a:p>
        </p:txBody>
      </p:sp>
    </p:spTree>
    <p:extLst>
      <p:ext uri="{BB962C8B-B14F-4D97-AF65-F5344CB8AC3E}">
        <p14:creationId xmlns:p14="http://schemas.microsoft.com/office/powerpoint/2010/main" val="18776770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B9D951F-33B4-26AC-511A-7ED36245C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VI. Átmenet a szintrepülésbe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6A52C5-3411-C2B5-2F8E-9C862AE70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Kijelölt magasság: Érj el a kijelölt magasságot, majd fokozatosan csökkentsd az emelkedés szögét és állítsd be a hajtómű teljesítményét a szintrepüléshez.</a:t>
            </a:r>
          </a:p>
        </p:txBody>
      </p:sp>
    </p:spTree>
    <p:extLst>
      <p:ext uri="{BB962C8B-B14F-4D97-AF65-F5344CB8AC3E}">
        <p14:creationId xmlns:p14="http://schemas.microsoft.com/office/powerpoint/2010/main" val="26009327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78EDCC-A4F9-A6FF-F6FF-F48692A0F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Specifikus Sebességek és Paraméterek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F1D8B6F-EFBD-D9CB-CC69-691C6901F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b="1" u="sng" dirty="0"/>
              <a:t>Boeing 737-800 (példa):</a:t>
            </a:r>
          </a:p>
          <a:p>
            <a:r>
              <a:rPr lang="hu-HU" dirty="0"/>
              <a:t>V1: Kb. 140-150 csomó</a:t>
            </a:r>
          </a:p>
          <a:p>
            <a:r>
              <a:rPr lang="hu-HU" dirty="0" err="1"/>
              <a:t>Vr</a:t>
            </a:r>
            <a:r>
              <a:rPr lang="hu-HU" dirty="0"/>
              <a:t>: Kb. 150-155 csomó</a:t>
            </a:r>
          </a:p>
          <a:p>
            <a:r>
              <a:rPr lang="hu-HU" dirty="0"/>
              <a:t>V2: Kb. 155-160 csomó</a:t>
            </a:r>
          </a:p>
          <a:p>
            <a:r>
              <a:rPr lang="hu-HU" b="1" u="sng" dirty="0" err="1"/>
              <a:t>Airbus</a:t>
            </a:r>
            <a:r>
              <a:rPr lang="hu-HU" b="1" u="sng" dirty="0"/>
              <a:t> A320 (példa):</a:t>
            </a:r>
          </a:p>
          <a:p>
            <a:r>
              <a:rPr lang="hu-HU" dirty="0"/>
              <a:t>V1: Kb. 135-145 csomó</a:t>
            </a:r>
          </a:p>
          <a:p>
            <a:r>
              <a:rPr lang="hu-HU" dirty="0" err="1"/>
              <a:t>Vr</a:t>
            </a:r>
            <a:r>
              <a:rPr lang="hu-HU" dirty="0"/>
              <a:t>: Kb. 140-150 csomó</a:t>
            </a:r>
          </a:p>
          <a:p>
            <a:r>
              <a:rPr lang="hu-HU" dirty="0"/>
              <a:t>V2: Kb. 145-155 csomó</a:t>
            </a:r>
          </a:p>
        </p:txBody>
      </p:sp>
    </p:spTree>
    <p:extLst>
      <p:ext uri="{BB962C8B-B14F-4D97-AF65-F5344CB8AC3E}">
        <p14:creationId xmlns:p14="http://schemas.microsoft.com/office/powerpoint/2010/main" val="5281187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604553-BCE7-7AC4-6280-9635CFAC0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Leszállás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C1334CC-1C89-C084-2B6D-8E51A525F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u="sng" dirty="0"/>
              <a:t>I. Előkészületek és megközelítés megkezdése:</a:t>
            </a:r>
          </a:p>
          <a:p>
            <a:r>
              <a:rPr lang="hu-HU" dirty="0"/>
              <a:t>Ellenőrző lista: </a:t>
            </a:r>
            <a:r>
              <a:rPr lang="hu-HU" dirty="0" err="1"/>
              <a:t>Végigmenni</a:t>
            </a:r>
            <a:r>
              <a:rPr lang="hu-HU" dirty="0"/>
              <a:t> az előkészítő ellenőrző listán, amely tartalmazza a leszállási konfiguráció beállítását és a szükséges műszerek ellenőrzését.</a:t>
            </a:r>
          </a:p>
          <a:p>
            <a:r>
              <a:rPr lang="hu-HU" dirty="0"/>
              <a:t>Megközelítési sebesség: Beállítani a megfelelő megközelítési sebességet (általában </a:t>
            </a:r>
            <a:r>
              <a:rPr lang="hu-HU" dirty="0" err="1"/>
              <a:t>Vapp</a:t>
            </a:r>
            <a:r>
              <a:rPr lang="hu-HU" dirty="0"/>
              <a:t> - "</a:t>
            </a:r>
            <a:r>
              <a:rPr lang="hu-HU" dirty="0" err="1"/>
              <a:t>approach</a:t>
            </a:r>
            <a:r>
              <a:rPr lang="hu-HU" dirty="0"/>
              <a:t> </a:t>
            </a:r>
            <a:r>
              <a:rPr lang="hu-HU" dirty="0" err="1"/>
              <a:t>speed</a:t>
            </a:r>
            <a:r>
              <a:rPr lang="hu-HU" dirty="0"/>
              <a:t>"), amely változhat, de általában 130-150 csomó (</a:t>
            </a:r>
            <a:r>
              <a:rPr lang="hu-HU" dirty="0" err="1"/>
              <a:t>knots</a:t>
            </a:r>
            <a:r>
              <a:rPr lang="hu-HU" dirty="0"/>
              <a:t>) körül van.</a:t>
            </a:r>
          </a:p>
        </p:txBody>
      </p:sp>
    </p:spTree>
    <p:extLst>
      <p:ext uri="{BB962C8B-B14F-4D97-AF65-F5344CB8AC3E}">
        <p14:creationId xmlns:p14="http://schemas.microsoft.com/office/powerpoint/2010/main" val="25035852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9D4FB5-454A-175F-C534-A9C1FCC5C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II. Kezdeti megközelítés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C414D03-2763-0550-554A-E144C52DD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Navigáció: A leszállópálya megközelítésekor követni a kijelölt megközelítési útvonalat és magasságokat. Az ILS (</a:t>
            </a:r>
            <a:r>
              <a:rPr lang="hu-HU" dirty="0" err="1"/>
              <a:t>Instrument</a:t>
            </a:r>
            <a:r>
              <a:rPr lang="hu-HU" dirty="0"/>
              <a:t> </a:t>
            </a:r>
            <a:r>
              <a:rPr lang="hu-HU" dirty="0" err="1"/>
              <a:t>Landing</a:t>
            </a:r>
            <a:r>
              <a:rPr lang="hu-HU" dirty="0"/>
              <a:t> System) használata esetén az irányszög (</a:t>
            </a:r>
            <a:r>
              <a:rPr lang="hu-HU" dirty="0" err="1"/>
              <a:t>localizer</a:t>
            </a:r>
            <a:r>
              <a:rPr lang="hu-HU" dirty="0"/>
              <a:t>) és a siklópálya (</a:t>
            </a:r>
            <a:r>
              <a:rPr lang="hu-HU" dirty="0" err="1"/>
              <a:t>glideslope</a:t>
            </a:r>
            <a:r>
              <a:rPr lang="hu-HU" dirty="0"/>
              <a:t>) jeleit követni.</a:t>
            </a:r>
          </a:p>
          <a:p>
            <a:r>
              <a:rPr lang="hu-HU" dirty="0"/>
              <a:t>Fékszárnyak (</a:t>
            </a:r>
            <a:r>
              <a:rPr lang="hu-HU" dirty="0" err="1"/>
              <a:t>flaps</a:t>
            </a:r>
            <a:r>
              <a:rPr lang="hu-HU" dirty="0"/>
              <a:t>): Fokozatosan kiengedni a fékszárnyakat a megközelítési és leszállási konfigurációba.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34601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79B78D1-CF2E-2FC6-0CB4-905E81EC1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III. Végső megközelítés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56E532D-9168-5726-BDCA-D42A17742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Landolási sebesség (</a:t>
            </a:r>
            <a:r>
              <a:rPr lang="hu-HU" dirty="0" err="1"/>
              <a:t>Vref</a:t>
            </a:r>
            <a:r>
              <a:rPr lang="hu-HU" dirty="0"/>
              <a:t>): Ez az érintési sebesség, amelynél a repülőgép a kifutópályára érkezik. Ez változhat, de általában 120-140 csomó körül van.</a:t>
            </a:r>
          </a:p>
          <a:p>
            <a:r>
              <a:rPr lang="hu-HU" dirty="0"/>
              <a:t>Futómű: Az érintési pont előtt húzd be a futóműveket (</a:t>
            </a:r>
            <a:r>
              <a:rPr lang="hu-HU" dirty="0" err="1"/>
              <a:t>gear</a:t>
            </a:r>
            <a:r>
              <a:rPr lang="hu-HU" dirty="0"/>
              <a:t> down) és ellenőrizd, hogy minden futómű megfelelően be van-e húzva és zárolva.</a:t>
            </a:r>
          </a:p>
          <a:p>
            <a:r>
              <a:rPr lang="hu-HU" dirty="0"/>
              <a:t>Stabilizált megközelítés: Biztosítsd, hogy a repülőgép stabil és ellenőrzött megközelítést végez, a megfelelő siklópályán és irányon.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95708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2B40A8-9F0E-8BA8-3958-523E69909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IV. Érintés (</a:t>
            </a:r>
            <a:r>
              <a:rPr lang="hu-HU" dirty="0" err="1"/>
              <a:t>touchdown</a:t>
            </a:r>
            <a:r>
              <a:rPr lang="hu-HU" dirty="0"/>
              <a:t>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95A3FC5-41AD-9DBF-CB71-98898F8EF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Orrsüllyesztés: Amikor a fő futóművek érintik a kifutópályát, fokozatosan engedd le az orrfutót a földre.</a:t>
            </a:r>
          </a:p>
          <a:p>
            <a:r>
              <a:rPr lang="hu-HU" dirty="0"/>
              <a:t>Spoiler-ek: Automatikusan vagy manuálisan aktiváld a spoiler-</a:t>
            </a:r>
            <a:r>
              <a:rPr lang="hu-HU" dirty="0" err="1"/>
              <a:t>eket</a:t>
            </a:r>
            <a:r>
              <a:rPr lang="hu-HU" dirty="0"/>
              <a:t> (földi fékszárnyak), hogy csökkentsék a felhajtóerőt és növeljék a súrlódást a kifutópályán.</a:t>
            </a:r>
          </a:p>
        </p:txBody>
      </p:sp>
    </p:spTree>
    <p:extLst>
      <p:ext uri="{BB962C8B-B14F-4D97-AF65-F5344CB8AC3E}">
        <p14:creationId xmlns:p14="http://schemas.microsoft.com/office/powerpoint/2010/main" val="23548861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1F9CF7-9368-3454-328B-AF0521479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V. Fékezés és lassítás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1D58DB7-670C-FAAF-3CB4-642F70D87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Fordított tolóerő: Aktiváld a fordított tolóerőt (</a:t>
            </a:r>
            <a:r>
              <a:rPr lang="hu-HU" dirty="0" err="1"/>
              <a:t>reverse</a:t>
            </a:r>
            <a:r>
              <a:rPr lang="hu-HU" dirty="0"/>
              <a:t> </a:t>
            </a:r>
            <a:r>
              <a:rPr lang="hu-HU" dirty="0" err="1"/>
              <a:t>thrust</a:t>
            </a:r>
            <a:r>
              <a:rPr lang="hu-HU" dirty="0"/>
              <a:t>), hogy lassítsd a repülőgépet. Ezáltal a hajtóművek a kifutópálya irányával ellentétes irányban fújják a levegőt.</a:t>
            </a:r>
          </a:p>
          <a:p>
            <a:r>
              <a:rPr lang="hu-HU" dirty="0"/>
              <a:t>Fékek: Használj lábfékeket és automatikus fékezést (</a:t>
            </a:r>
            <a:r>
              <a:rPr lang="hu-HU" dirty="0" err="1"/>
              <a:t>autobrake</a:t>
            </a:r>
            <a:r>
              <a:rPr lang="hu-HU" dirty="0"/>
              <a:t>) a repülőgép lassításához.</a:t>
            </a:r>
          </a:p>
        </p:txBody>
      </p:sp>
    </p:spTree>
    <p:extLst>
      <p:ext uri="{BB962C8B-B14F-4D97-AF65-F5344CB8AC3E}">
        <p14:creationId xmlns:p14="http://schemas.microsoft.com/office/powerpoint/2010/main" val="24816328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C12780-1130-61C9-E0C1-629AD3228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VI. Gurulás és leszállási eljárások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B1BEC2A-48E5-1E73-4CBB-B2390C158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Fordított tolóerő visszavétele: Amikor a sebesség elegendően lecsökkent (általában 60-80 csomó alatt), fokozatosan vedd vissza a fordított tolóerőt és használd a hagyományos fékeket a további lassításhoz.</a:t>
            </a:r>
          </a:p>
          <a:p>
            <a:r>
              <a:rPr lang="hu-HU" dirty="0"/>
              <a:t>Kifutópálya elhagyása: A repülőgép megállítása után kövesd a gurulóutakat, és hagyd el a kifutópályát a megfelelő kijáraton.</a:t>
            </a:r>
          </a:p>
          <a:p>
            <a:r>
              <a:rPr lang="hu-HU" dirty="0"/>
              <a:t>Futómű visszahúzása: Visszahúzni a spoiler-</a:t>
            </a:r>
            <a:r>
              <a:rPr lang="hu-HU" dirty="0" err="1"/>
              <a:t>eket</a:t>
            </a:r>
            <a:r>
              <a:rPr lang="hu-HU" dirty="0"/>
              <a:t> és beállítani a fékszárnyakat a gurulási konfigurációba.</a:t>
            </a:r>
          </a:p>
        </p:txBody>
      </p:sp>
    </p:spTree>
    <p:extLst>
      <p:ext uri="{BB962C8B-B14F-4D97-AF65-F5344CB8AC3E}">
        <p14:creationId xmlns:p14="http://schemas.microsoft.com/office/powerpoint/2010/main" val="38593096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F80213-0600-10A4-F75D-152C24DA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Specifikus Sebességek és Paraméterek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03D7CFC-4BE7-2297-F79C-F7F6E69F3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u="sng" dirty="0"/>
              <a:t>Boeing 737-800 (példa)</a:t>
            </a:r>
          </a:p>
          <a:p>
            <a:r>
              <a:rPr lang="hu-HU" dirty="0" err="1"/>
              <a:t>Vapp</a:t>
            </a:r>
            <a:r>
              <a:rPr lang="hu-HU" dirty="0"/>
              <a:t> (megközelítési sebesség): Kb. 140-150 csomó</a:t>
            </a:r>
          </a:p>
          <a:p>
            <a:r>
              <a:rPr lang="hu-HU" dirty="0" err="1"/>
              <a:t>Vref</a:t>
            </a:r>
            <a:r>
              <a:rPr lang="hu-HU" dirty="0"/>
              <a:t> (érintési sebesség): Kb. 130-140 csomó</a:t>
            </a:r>
          </a:p>
          <a:p>
            <a:r>
              <a:rPr lang="hu-HU" b="1" u="sng" dirty="0" err="1"/>
              <a:t>Airbus</a:t>
            </a:r>
            <a:r>
              <a:rPr lang="hu-HU" b="1" u="sng" dirty="0"/>
              <a:t> A320 (példa):</a:t>
            </a:r>
          </a:p>
          <a:p>
            <a:r>
              <a:rPr lang="hu-HU" dirty="0" err="1"/>
              <a:t>Vapp</a:t>
            </a:r>
            <a:r>
              <a:rPr lang="hu-HU" dirty="0"/>
              <a:t> (megközelítési sebesség): Kb. 135-145 csomó</a:t>
            </a:r>
          </a:p>
          <a:p>
            <a:r>
              <a:rPr lang="hu-HU" dirty="0" err="1"/>
              <a:t>Vref</a:t>
            </a:r>
            <a:r>
              <a:rPr lang="hu-HU" dirty="0"/>
              <a:t> (érintési sebesség): Kb. 125-135 csomó</a:t>
            </a:r>
          </a:p>
        </p:txBody>
      </p:sp>
    </p:spTree>
    <p:extLst>
      <p:ext uri="{BB962C8B-B14F-4D97-AF65-F5344CB8AC3E}">
        <p14:creationId xmlns:p14="http://schemas.microsoft.com/office/powerpoint/2010/main" val="29023330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>
            <a:extLst>
              <a:ext uri="{FF2B5EF4-FFF2-40B4-BE49-F238E27FC236}">
                <a16:creationId xmlns:a16="http://schemas.microsoft.com/office/drawing/2014/main" id="{5C4482DF-32FE-B6D4-FB0B-2DBA8758CA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7520"/>
          </a:xfr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96867737-BE38-9CC7-D8AB-006E3B76B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379" y="1134719"/>
            <a:ext cx="9603275" cy="1049235"/>
          </a:xfrm>
        </p:spPr>
        <p:txBody>
          <a:bodyPr>
            <a:noAutofit/>
          </a:bodyPr>
          <a:lstStyle/>
          <a:p>
            <a:r>
              <a:rPr lang="hu-HU" sz="10000" dirty="0">
                <a:solidFill>
                  <a:srgbClr val="FF0000"/>
                </a:solidFill>
              </a:rPr>
              <a:t>Köszönöm</a:t>
            </a:r>
            <a:br>
              <a:rPr lang="hu-HU" sz="10000" dirty="0">
                <a:solidFill>
                  <a:srgbClr val="FF0000"/>
                </a:solidFill>
              </a:rPr>
            </a:br>
            <a:r>
              <a:rPr lang="hu-HU" sz="10000" dirty="0">
                <a:solidFill>
                  <a:srgbClr val="FF0000"/>
                </a:solidFill>
              </a:rPr>
              <a:t>a</a:t>
            </a:r>
            <a:br>
              <a:rPr lang="hu-HU" sz="10000" dirty="0">
                <a:solidFill>
                  <a:srgbClr val="FF0000"/>
                </a:solidFill>
              </a:rPr>
            </a:br>
            <a:r>
              <a:rPr lang="hu-HU" sz="10000" dirty="0">
                <a:solidFill>
                  <a:srgbClr val="FF0000"/>
                </a:solidFill>
              </a:rPr>
              <a:t>figyelmet!</a:t>
            </a:r>
          </a:p>
        </p:txBody>
      </p:sp>
    </p:spTree>
    <p:extLst>
      <p:ext uri="{BB962C8B-B14F-4D97-AF65-F5344CB8AC3E}">
        <p14:creationId xmlns:p14="http://schemas.microsoft.com/office/powerpoint/2010/main" val="3551385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CE5DB2E-CE44-EF0A-29C4-4A6FE03FD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II. Magánpilóta engedély (PPL - </a:t>
            </a:r>
            <a:r>
              <a:rPr lang="hu-HU" b="1" dirty="0" err="1"/>
              <a:t>Private</a:t>
            </a:r>
            <a:r>
              <a:rPr lang="hu-HU" b="1" dirty="0"/>
              <a:t> Pilot </a:t>
            </a:r>
            <a:r>
              <a:rPr lang="hu-HU" b="1" dirty="0" err="1"/>
              <a:t>License</a:t>
            </a:r>
            <a:r>
              <a:rPr lang="hu-HU" b="1" dirty="0"/>
              <a:t>)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DABE218-7D5C-6FDE-5089-4FBEE65BC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Költség: $8,000 - $15,000</a:t>
            </a:r>
          </a:p>
          <a:p>
            <a:r>
              <a:rPr lang="hu-HU" dirty="0"/>
              <a:t>Repülési idő: Általában legalább 40-45 repülési órát igényel, beleértve a szóló repüléseket is.</a:t>
            </a:r>
          </a:p>
          <a:p>
            <a:r>
              <a:rPr lang="hu-HU" dirty="0"/>
              <a:t>Nagyobb repülőgépek: Többféle repülőgéptípusra vonatkozik, beleértve az egy- és többmotoros repülőgépeket.</a:t>
            </a:r>
          </a:p>
          <a:p>
            <a:r>
              <a:rPr lang="hu-HU" dirty="0"/>
              <a:t>Széleskörű lehetőségek: Alkalmas hosszabb repülésekre és éjszakai repülésre megfelelő kiegészítéssel.</a:t>
            </a:r>
          </a:p>
        </p:txBody>
      </p:sp>
    </p:spTree>
    <p:extLst>
      <p:ext uri="{BB962C8B-B14F-4D97-AF65-F5344CB8AC3E}">
        <p14:creationId xmlns:p14="http://schemas.microsoft.com/office/powerpoint/2010/main" val="3298228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800202F-9521-8689-E15F-849091FA6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III. Kereskedelmi pilóta engedély (CPL - </a:t>
            </a:r>
            <a:r>
              <a:rPr lang="hu-HU" b="1" dirty="0" err="1"/>
              <a:t>Commercial</a:t>
            </a:r>
            <a:r>
              <a:rPr lang="hu-HU" b="1" dirty="0"/>
              <a:t> Pilot </a:t>
            </a:r>
            <a:r>
              <a:rPr lang="hu-HU" b="1" dirty="0" err="1"/>
              <a:t>License</a:t>
            </a:r>
            <a:r>
              <a:rPr lang="hu-HU" b="1" dirty="0"/>
              <a:t>)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2207037-8FF6-1DB0-0AF8-3EF6957DB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Költség: $25,000 - $50,000</a:t>
            </a:r>
          </a:p>
          <a:p>
            <a:r>
              <a:rPr lang="hu-HU" dirty="0"/>
              <a:t>Repülési tapasztalat: Legalább 200 repülési órát igényel.</a:t>
            </a:r>
          </a:p>
          <a:p>
            <a:r>
              <a:rPr lang="hu-HU" dirty="0"/>
              <a:t>Kereskedelmi repülés: Lehetővé teszi fizetett repülések végzését, például légitaxiként vagy mezőgazdasági repülőként.</a:t>
            </a:r>
          </a:p>
          <a:p>
            <a:r>
              <a:rPr lang="hu-HU" dirty="0"/>
              <a:t>Továbbképzés: Alapul szolgálhat az ATPL megszerzéséhez.</a:t>
            </a:r>
          </a:p>
        </p:txBody>
      </p:sp>
    </p:spTree>
    <p:extLst>
      <p:ext uri="{BB962C8B-B14F-4D97-AF65-F5344CB8AC3E}">
        <p14:creationId xmlns:p14="http://schemas.microsoft.com/office/powerpoint/2010/main" val="3794154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DE7C7C7-4130-328F-CAF3-BFD412213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IV. Légi közlekedési pilóta engedély (ATPL - Airline </a:t>
            </a:r>
            <a:r>
              <a:rPr lang="hu-HU" b="1" dirty="0" err="1"/>
              <a:t>Transport</a:t>
            </a:r>
            <a:r>
              <a:rPr lang="hu-HU" b="1" dirty="0"/>
              <a:t> Pilot </a:t>
            </a:r>
            <a:r>
              <a:rPr lang="hu-HU" b="1" dirty="0" err="1"/>
              <a:t>License</a:t>
            </a:r>
            <a:r>
              <a:rPr lang="hu-HU" b="1" dirty="0"/>
              <a:t>)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361617F-EFF1-A981-ABC5-BE2D5BA78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Költség: $30,000 - $100,000+</a:t>
            </a:r>
          </a:p>
          <a:p>
            <a:r>
              <a:rPr lang="hu-HU" dirty="0"/>
              <a:t>Magas követelmények: Legalább 1500 repülési órát igényel.</a:t>
            </a:r>
          </a:p>
          <a:p>
            <a:r>
              <a:rPr lang="hu-HU" dirty="0"/>
              <a:t>Komplex képzés: Haladó elméleti és gyakorlati képzés, beleértve a </a:t>
            </a:r>
            <a:r>
              <a:rPr lang="hu-HU" dirty="0" err="1"/>
              <a:t>többfős</a:t>
            </a:r>
            <a:r>
              <a:rPr lang="hu-HU" dirty="0"/>
              <a:t> személyzetű repülések vezetését is.</a:t>
            </a:r>
          </a:p>
          <a:p>
            <a:r>
              <a:rPr lang="hu-HU" dirty="0"/>
              <a:t>Légitársaságoknál szükséges: Elengedhetetlen a kereskedelmi légitársaságok pilótái számára.</a:t>
            </a:r>
          </a:p>
        </p:txBody>
      </p:sp>
    </p:spTree>
    <p:extLst>
      <p:ext uri="{BB962C8B-B14F-4D97-AF65-F5344CB8AC3E}">
        <p14:creationId xmlns:p14="http://schemas.microsoft.com/office/powerpoint/2010/main" val="2052757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C65BC0A-220D-8F58-7BA3-B0B7CF790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V. Ultrakönnyű repülőgépek pilóta engedélye (UL - </a:t>
            </a:r>
            <a:r>
              <a:rPr lang="hu-HU" b="1" dirty="0" err="1"/>
              <a:t>Ultralight</a:t>
            </a:r>
            <a:r>
              <a:rPr lang="hu-HU" b="1" dirty="0"/>
              <a:t> </a:t>
            </a:r>
            <a:r>
              <a:rPr lang="hu-HU" b="1" dirty="0" err="1"/>
              <a:t>License</a:t>
            </a:r>
            <a:r>
              <a:rPr lang="hu-HU" b="1" dirty="0"/>
              <a:t>)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9E152A2-5403-72AF-D59A-5C2FA1B2C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Költség: $2,000 - $5,000</a:t>
            </a:r>
          </a:p>
          <a:p>
            <a:r>
              <a:rPr lang="hu-HU" dirty="0"/>
              <a:t>Egyszerű gépek: Kisebb és könnyebb repülőgépekre vonatkozik, mint például motoros sárkányrepülők.</a:t>
            </a:r>
          </a:p>
          <a:p>
            <a:r>
              <a:rPr lang="hu-HU" dirty="0"/>
              <a:t>Alacsonyabb költségek: Általában olcsóbb a karbantartás és az üzemeltetés.</a:t>
            </a:r>
          </a:p>
          <a:p>
            <a:r>
              <a:rPr lang="hu-HU" dirty="0"/>
              <a:t>Rövidebb képzési idő: Kevesebb elméleti és gyakorlati órát igényel, mint a PPL.</a:t>
            </a:r>
          </a:p>
        </p:txBody>
      </p:sp>
    </p:spTree>
    <p:extLst>
      <p:ext uri="{BB962C8B-B14F-4D97-AF65-F5344CB8AC3E}">
        <p14:creationId xmlns:p14="http://schemas.microsoft.com/office/powerpoint/2010/main" val="3353069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89E3F99-29D3-369A-E4A9-B12813F12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VI. </a:t>
            </a:r>
            <a:r>
              <a:rPr lang="hu-HU" b="1" dirty="0" err="1"/>
              <a:t>Instrument</a:t>
            </a:r>
            <a:r>
              <a:rPr lang="hu-HU" b="1" dirty="0"/>
              <a:t> </a:t>
            </a:r>
            <a:r>
              <a:rPr lang="hu-HU" b="1" dirty="0" err="1"/>
              <a:t>Rating</a:t>
            </a:r>
            <a:r>
              <a:rPr lang="hu-HU" b="1" dirty="0"/>
              <a:t> (IR)</a:t>
            </a:r>
            <a:br>
              <a:rPr lang="hu-HU" b="1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938219F-9D4C-7A52-AD0E-D114C0079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Költség: $8,000 - $15,000</a:t>
            </a:r>
          </a:p>
          <a:p>
            <a:r>
              <a:rPr lang="hu-HU" dirty="0"/>
              <a:t>Műszeres repülés: Lehetővé teszi a repülést rossz látási viszonyok között is.</a:t>
            </a:r>
          </a:p>
          <a:p>
            <a:r>
              <a:rPr lang="hu-HU" dirty="0"/>
              <a:t>Repülési idő: Általában legalább 50 repülési órát igényel műszeres körülmények között.</a:t>
            </a:r>
          </a:p>
          <a:p>
            <a:r>
              <a:rPr lang="hu-HU" dirty="0"/>
              <a:t>Biztonság: Növeli a repülés biztonságát és rugalmasságát különböző időjárási körülmények között.</a:t>
            </a:r>
          </a:p>
        </p:txBody>
      </p:sp>
    </p:spTree>
    <p:extLst>
      <p:ext uri="{BB962C8B-B14F-4D97-AF65-F5344CB8AC3E}">
        <p14:creationId xmlns:p14="http://schemas.microsoft.com/office/powerpoint/2010/main" val="1331467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47A450-2164-1C50-E205-C422DFFBE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VII. Multi-</a:t>
            </a:r>
            <a:r>
              <a:rPr lang="hu-HU" b="1" dirty="0" err="1"/>
              <a:t>Engine</a:t>
            </a:r>
            <a:r>
              <a:rPr lang="hu-HU" b="1" dirty="0"/>
              <a:t> </a:t>
            </a:r>
            <a:r>
              <a:rPr lang="hu-HU" b="1" dirty="0" err="1"/>
              <a:t>Rating</a:t>
            </a:r>
            <a:r>
              <a:rPr lang="hu-HU" b="1" dirty="0"/>
              <a:t> (ME)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E001D9E-2C3E-1095-EDF5-081D66543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Költség: $3,000 - $10,000</a:t>
            </a:r>
          </a:p>
          <a:p>
            <a:r>
              <a:rPr lang="hu-HU" dirty="0"/>
              <a:t>Többmotoros repülés: Lehetővé teszi többmotoros repülőgépek vezetését.</a:t>
            </a:r>
          </a:p>
          <a:p>
            <a:r>
              <a:rPr lang="hu-HU" dirty="0"/>
              <a:t>Képzés: Speciális képzést igényel a motorok közötti egyensúly és a vészhelyzeti eljárások terén.</a:t>
            </a:r>
          </a:p>
          <a:p>
            <a:r>
              <a:rPr lang="hu-HU" dirty="0"/>
              <a:t>Rugalmasság: Növeli a pilóta lehetőségeit különböző repülési munkákra.</a:t>
            </a:r>
          </a:p>
        </p:txBody>
      </p:sp>
    </p:spTree>
    <p:extLst>
      <p:ext uri="{BB962C8B-B14F-4D97-AF65-F5344CB8AC3E}">
        <p14:creationId xmlns:p14="http://schemas.microsoft.com/office/powerpoint/2010/main" val="2643771915"/>
      </p:ext>
    </p:extLst>
  </p:cSld>
  <p:clrMapOvr>
    <a:masterClrMapping/>
  </p:clrMapOvr>
</p:sld>
</file>

<file path=ppt/theme/theme1.xml><?xml version="1.0" encoding="utf-8"?>
<a:theme xmlns:a="http://schemas.openxmlformats.org/drawingml/2006/main" name="Galéria">
  <a:themeElements>
    <a:clrScheme name="Galé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é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é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101</TotalTime>
  <Words>1640</Words>
  <Application>Microsoft Office PowerPoint</Application>
  <PresentationFormat>Szélesvásznú</PresentationFormat>
  <Paragraphs>150</Paragraphs>
  <Slides>39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39</vt:i4>
      </vt:variant>
    </vt:vector>
  </HeadingPairs>
  <TitlesOfParts>
    <vt:vector size="43" baseType="lpstr">
      <vt:lpstr>Arial</vt:lpstr>
      <vt:lpstr>Gill Sans MT</vt:lpstr>
      <vt:lpstr>ui-sans-serif</vt:lpstr>
      <vt:lpstr>Galéria</vt:lpstr>
      <vt:lpstr>A repülés</vt:lpstr>
      <vt:lpstr> Kategóriák és osztályok</vt:lpstr>
      <vt:lpstr>1. Szabadidős pilóta engedély (RPL - Recreational Pilot License)</vt:lpstr>
      <vt:lpstr>II. Magánpilóta engedély (PPL - Private Pilot License) </vt:lpstr>
      <vt:lpstr>III. Kereskedelmi pilóta engedély (CPL - Commercial Pilot License) </vt:lpstr>
      <vt:lpstr>IV. Légi közlekedési pilóta engedély (ATPL - Airline Transport Pilot License)</vt:lpstr>
      <vt:lpstr>V. Ultrakönnyű repülőgépek pilóta engedélye (UL - Ultralight License) </vt:lpstr>
      <vt:lpstr>VI. Instrument Rating (IR) </vt:lpstr>
      <vt:lpstr>VII. Multi-Engine Rating (ME)</vt:lpstr>
      <vt:lpstr>VIII. Flight Instructor Rating (FI) </vt:lpstr>
      <vt:lpstr>IX. Night Rating (NVFR) </vt:lpstr>
      <vt:lpstr>X. Type Rating</vt:lpstr>
      <vt:lpstr>Boeing 747</vt:lpstr>
      <vt:lpstr>PowerPoint-bemutató</vt:lpstr>
      <vt:lpstr>Boeing 737</vt:lpstr>
      <vt:lpstr>PowerPoint-bemutató</vt:lpstr>
      <vt:lpstr>Airbus a320</vt:lpstr>
      <vt:lpstr>PowerPoint-bemutató</vt:lpstr>
      <vt:lpstr>Airbus a380</vt:lpstr>
      <vt:lpstr>PowerPoint-bemutató</vt:lpstr>
      <vt:lpstr>Boeing 777</vt:lpstr>
      <vt:lpstr>PowerPoint-bemutató</vt:lpstr>
      <vt:lpstr>Boeing 787 Dreamliner</vt:lpstr>
      <vt:lpstr>PowerPoint-bemutató</vt:lpstr>
      <vt:lpstr>Felszállási Lépések</vt:lpstr>
      <vt:lpstr>II. A felszállás megkezdése </vt:lpstr>
      <vt:lpstr>III. Sebességek</vt:lpstr>
      <vt:lpstr>IV. Emelés és emelkedés</vt:lpstr>
      <vt:lpstr>V. Emelkedés folytatása</vt:lpstr>
      <vt:lpstr>VI. Átmenet a szintrepülésbe</vt:lpstr>
      <vt:lpstr>Specifikus Sebességek és Paraméterek </vt:lpstr>
      <vt:lpstr>Leszállás</vt:lpstr>
      <vt:lpstr>II. Kezdeti megközelítés</vt:lpstr>
      <vt:lpstr>III. Végső megközelítés</vt:lpstr>
      <vt:lpstr>IV. Érintés (touchdown)</vt:lpstr>
      <vt:lpstr>V. Fékezés és lassítás</vt:lpstr>
      <vt:lpstr>VI. Gurulás és leszállási eljárások</vt:lpstr>
      <vt:lpstr>Specifikus Sebességek és Paraméterek </vt:lpstr>
      <vt:lpstr>Köszönöm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repülés</dc:title>
  <dc:creator>Dorian Kálló</dc:creator>
  <cp:lastModifiedBy>Dorian Kálló</cp:lastModifiedBy>
  <cp:revision>4</cp:revision>
  <dcterms:created xsi:type="dcterms:W3CDTF">2024-05-28T14:47:16Z</dcterms:created>
  <dcterms:modified xsi:type="dcterms:W3CDTF">2024-05-28T18:42:32Z</dcterms:modified>
</cp:coreProperties>
</file>