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5" d="100"/>
          <a:sy n="65" d="100"/>
        </p:scale>
        <p:origin x="66" y="2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u-HU" smtClean="0"/>
              <a:t>Kattintson ide az alcím mintájának szerkesztéséhez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6E9C6F-70FE-41E3-BCC8-5DA680D8465E}" type="datetimeFigureOut">
              <a:rPr lang="hu-HU" smtClean="0"/>
              <a:t>2021. 06. 05.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3675EE-F870-42F0-BF79-719B2EB19AC4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1002493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6E9C6F-70FE-41E3-BCC8-5DA680D8465E}" type="datetimeFigureOut">
              <a:rPr lang="hu-HU" smtClean="0"/>
              <a:t>2021. 06. 05.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3675EE-F870-42F0-BF79-719B2EB19AC4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9687997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6E9C6F-70FE-41E3-BCC8-5DA680D8465E}" type="datetimeFigureOut">
              <a:rPr lang="hu-HU" smtClean="0"/>
              <a:t>2021. 06. 05.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3675EE-F870-42F0-BF79-719B2EB19AC4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6213156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6E9C6F-70FE-41E3-BCC8-5DA680D8465E}" type="datetimeFigureOut">
              <a:rPr lang="hu-HU" smtClean="0"/>
              <a:t>2021. 06. 05.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3675EE-F870-42F0-BF79-719B2EB19AC4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7503372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6E9C6F-70FE-41E3-BCC8-5DA680D8465E}" type="datetimeFigureOut">
              <a:rPr lang="hu-HU" smtClean="0"/>
              <a:t>2021. 06. 05.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3675EE-F870-42F0-BF79-719B2EB19AC4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1066225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6E9C6F-70FE-41E3-BCC8-5DA680D8465E}" type="datetimeFigureOut">
              <a:rPr lang="hu-HU" smtClean="0"/>
              <a:t>2021. 06. 05.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3675EE-F870-42F0-BF79-719B2EB19AC4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6462859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Szöveg hely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6" name="Tartalom helye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7" name="Dátum hely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6E9C6F-70FE-41E3-BCC8-5DA680D8465E}" type="datetimeFigureOut">
              <a:rPr lang="hu-HU" smtClean="0"/>
              <a:t>2021. 06. 05.</a:t>
            </a:fld>
            <a:endParaRPr lang="hu-HU"/>
          </a:p>
        </p:txBody>
      </p:sp>
      <p:sp>
        <p:nvSpPr>
          <p:cNvPr id="8" name="Élőláb hely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9" name="Dia számának hely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3675EE-F870-42F0-BF79-719B2EB19AC4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7741983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6E9C6F-70FE-41E3-BCC8-5DA680D8465E}" type="datetimeFigureOut">
              <a:rPr lang="hu-HU" smtClean="0"/>
              <a:t>2021. 06. 05.</a:t>
            </a:fld>
            <a:endParaRPr lang="hu-HU"/>
          </a:p>
        </p:txBody>
      </p:sp>
      <p:sp>
        <p:nvSpPr>
          <p:cNvPr id="4" name="Élőláb hely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3675EE-F870-42F0-BF79-719B2EB19AC4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9394051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6E9C6F-70FE-41E3-BCC8-5DA680D8465E}" type="datetimeFigureOut">
              <a:rPr lang="hu-HU" smtClean="0"/>
              <a:t>2021. 06. 05.</a:t>
            </a:fld>
            <a:endParaRPr lang="hu-HU"/>
          </a:p>
        </p:txBody>
      </p:sp>
      <p:sp>
        <p:nvSpPr>
          <p:cNvPr id="3" name="Élőláb hely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3675EE-F870-42F0-BF79-719B2EB19AC4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2980868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6E9C6F-70FE-41E3-BCC8-5DA680D8465E}" type="datetimeFigureOut">
              <a:rPr lang="hu-HU" smtClean="0"/>
              <a:t>2021. 06. 05.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3675EE-F870-42F0-BF79-719B2EB19AC4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7992896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Kép helye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6E9C6F-70FE-41E3-BCC8-5DA680D8465E}" type="datetimeFigureOut">
              <a:rPr lang="hu-HU" smtClean="0"/>
              <a:t>2021. 06. 05.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3675EE-F870-42F0-BF79-719B2EB19AC4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4045735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hely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6E9C6F-70FE-41E3-BCC8-5DA680D8465E}" type="datetimeFigureOut">
              <a:rPr lang="hu-HU" smtClean="0"/>
              <a:t>2021. 06. 05.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3675EE-F870-42F0-BF79-719B2EB19AC4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73731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zövegdoboz 3"/>
          <p:cNvSpPr txBox="1"/>
          <p:nvPr/>
        </p:nvSpPr>
        <p:spPr>
          <a:xfrm>
            <a:off x="444137" y="209006"/>
            <a:ext cx="11382103" cy="64633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dirty="0"/>
              <a:t>4.2 Nyomáspróba </a:t>
            </a:r>
          </a:p>
          <a:p>
            <a:r>
              <a:rPr lang="hu-HU" dirty="0"/>
              <a:t>Az MSZ EN 378 sz. szabvány előírása szerint a nyomáspróba elvégzésének két célja van: a hűtőközeg betöltése előtt meg kell győződni egyrészt a hűtőrendszer szilárdságáról, másrészt a tömörségi követelményeknek való megfelelésről. A szilárdság azt jelenti, hogy a hűtőközeg betöltése utáni maximális nyomás semmilyen üzemi vagy környezeti körülmény fennállása esetén sem okozhat károsodást a hűtőberendezés szerkezeti elemeiben. A tömörség ellenőrzése arról biztosít, hogy nagyobb mértékű gázszivárgás nem jöhet létre a hűtőközeg betöltése után. A szabvány rendelkezik a próbanyomások értékének meghatározásáról is, bevezetve a legnagyobb megengedett nyomás fogalmát. Nagyságát a tervezőnek kell megállapítania, annak figyelembevételével, hogy az adott hűtőközeg legkisebb tervezési hőmérséklethez tartozó telítési nyomás értékénél nem lehet kisebb. Az ehhez viszonyított egyéb nyomásértékekre vonatkozó összefüggések a következők: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hu-HU" dirty="0" smtClean="0"/>
              <a:t>A </a:t>
            </a:r>
            <a:r>
              <a:rPr lang="hu-HU" dirty="0"/>
              <a:t>tömörségi próbanyomás nem lehet nagyobb a legnagyobb megengedett nyomásnál. Értékét célszerű e kitétel figyelembevételével a lehető legnagyobbra választani. Ugyanakkor fontos tudni, hogy a szabvány gyárilag készre szerelt hűtőberendezésekre bizonyos esetekben kisebb próbanyomást is megenged, hogy a későbbi javítás után az eredetinél nagyobb próbanyomás hatására történő deformálódást megelőzze.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hu-HU" dirty="0" smtClean="0"/>
              <a:t>A </a:t>
            </a:r>
            <a:r>
              <a:rPr lang="hu-HU" dirty="0"/>
              <a:t>szilárdsági próbanyomás értékét a tervezési nyomáshoz képest 10%-</a:t>
            </a:r>
            <a:r>
              <a:rPr lang="hu-HU" dirty="0" err="1"/>
              <a:t>os</a:t>
            </a:r>
            <a:r>
              <a:rPr lang="hu-HU" dirty="0"/>
              <a:t> túlnyomással kell megállapítani.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hu-HU" dirty="0" smtClean="0"/>
              <a:t>A </a:t>
            </a:r>
            <a:r>
              <a:rPr lang="hu-HU" dirty="0"/>
              <a:t>biztonsági nyomáskapcsolót a legnagyobb megengedett nyomás értékénél nem nagyobbra, ha lefúvató készülék is van, akkor annak 90%-</a:t>
            </a:r>
            <a:r>
              <a:rPr lang="hu-HU" dirty="0" err="1"/>
              <a:t>ánál</a:t>
            </a:r>
            <a:r>
              <a:rPr lang="hu-HU" dirty="0"/>
              <a:t> nem kisebbre kell állítani.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hu-HU" dirty="0" smtClean="0"/>
              <a:t>A lefúvató készülék beállításához a legnagyobb megengedett nyomás értéke használandó. </a:t>
            </a:r>
          </a:p>
          <a:p>
            <a:r>
              <a:rPr lang="hu-HU" dirty="0" smtClean="0"/>
              <a:t>A </a:t>
            </a:r>
            <a:r>
              <a:rPr lang="hu-HU" dirty="0"/>
              <a:t>hazai mértékadó nyári környezeti hőmérséklet (32 °C) mellett a hűtőberendezésekben létrejövő legnagyobb (méretezési) hőmérsékletek a szabvány szerint: A berendezés részegysége 	Méretezési hőmérséklet (°C ) 	</a:t>
            </a:r>
          </a:p>
          <a:p>
            <a:r>
              <a:rPr lang="hu-HU" dirty="0"/>
              <a:t>Nagynyomású oldal, léghűtésű kondenzátor 	</a:t>
            </a:r>
            <a:r>
              <a:rPr lang="hu-HU" dirty="0" smtClean="0"/>
              <a:t>				55 </a:t>
            </a:r>
            <a:r>
              <a:rPr lang="hu-HU" dirty="0"/>
              <a:t>	</a:t>
            </a:r>
          </a:p>
          <a:p>
            <a:r>
              <a:rPr lang="hu-HU" dirty="0"/>
              <a:t>Nagynyomású oldal, </a:t>
            </a:r>
            <a:r>
              <a:rPr lang="hu-HU" dirty="0" err="1"/>
              <a:t>evaporatív</a:t>
            </a:r>
            <a:r>
              <a:rPr lang="hu-HU" dirty="0"/>
              <a:t> vagy vízhűtésű kondenzátor 	</a:t>
            </a:r>
            <a:r>
              <a:rPr lang="hu-HU" dirty="0" smtClean="0"/>
              <a:t>		43 </a:t>
            </a:r>
            <a:r>
              <a:rPr lang="hu-HU" dirty="0"/>
              <a:t>	</a:t>
            </a:r>
          </a:p>
          <a:p>
            <a:r>
              <a:rPr lang="hu-HU" dirty="0"/>
              <a:t>Kisnyomású oldal 	</a:t>
            </a:r>
            <a:r>
              <a:rPr lang="hu-HU" dirty="0" smtClean="0"/>
              <a:t>							32 </a:t>
            </a:r>
            <a:r>
              <a:rPr lang="hu-HU" dirty="0"/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1711573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zövegdoboz 3"/>
          <p:cNvSpPr txBox="1"/>
          <p:nvPr/>
        </p:nvSpPr>
        <p:spPr>
          <a:xfrm>
            <a:off x="444137" y="992777"/>
            <a:ext cx="11382103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dirty="0"/>
              <a:t>A nyomáspróba elvégzése </a:t>
            </a:r>
          </a:p>
          <a:p>
            <a:r>
              <a:rPr lang="hu-HU" dirty="0"/>
              <a:t>A nyomáspróbát száraz nitrogénnel, mint próbaközeggel kell elvégezni. (Ammónia hűtőközeg esetében a levegő is szolgálhat próbaközegként, ha utána megfelelően eltávolítjuk a rendszerből.) A nitrogént palackból kiengedni csak nyomáscsökkentőn keresztül szabad. A hűtőberendezés nyomással nem terhelhető részeit a nyomáspróba előtt ki kell iktatni, csatlakozásaikat lezárni, a berendezés összes elzáró szerelvényét pedig nyitni kell. A próbanyomás értékét nem egy lépésben, hanem először 50%-</a:t>
            </a:r>
            <a:r>
              <a:rPr lang="hu-HU" dirty="0" err="1"/>
              <a:t>ig</a:t>
            </a:r>
            <a:r>
              <a:rPr lang="hu-HU" dirty="0"/>
              <a:t>, majd tovább lépcsőzetesen kell beállítani, hogy a hirtelen nyomásnövekedés szerkezeti károkat ne okozhasson. A próbakörbe a nyomástúllépés megakadályozására biztonsági szelepet kell beépíteni. Ha a próbanyomás eléri a teljes értéket, a rendszert 3-5 percig nyomás alatt kell tartani, majd csökkenteni kell a nyomást a tervezési nyomás értékére. A nyomáspróba során figyelni kell a forrasztásokat, hegesztéseket, valamint azt is, hogy a nyomás növelése nem okoz-e a csövekben rezgést, kilengést. A nyomáspróba akkor sikeres, ha a nyomásfokozás megfelelő ütemű, rendellenességek, törések, repedések nem jelentkeznek, javításra nincs szükség. </a:t>
            </a:r>
            <a:endParaRPr lang="hu-HU" dirty="0" smtClean="0"/>
          </a:p>
          <a:p>
            <a:r>
              <a:rPr lang="hu-HU" dirty="0"/>
              <a:t>Kiértékelés </a:t>
            </a:r>
          </a:p>
          <a:p>
            <a:r>
              <a:rPr lang="hu-HU" dirty="0"/>
              <a:t>A rendszerben uralkodó nyomás és a környezeti hőmérséklet megfigyelése értékes információkat szolgáltat a rendszerről. Ha a próba ideje alatt a nyomás emelkedik, az két hibát jelezhet: a berendezés nem gáztömör vagy nedvesség maradt a rendszerben. Amennyiben a nyomásemelkedés folyamatos, az tömörségi hibát jelent. Ha a vákuum értéke egy ideig romlik, és aztán állandósul, az nagyobb mennyiségű víz jelenlétére utal. Ez csak </a:t>
            </a:r>
            <a:r>
              <a:rPr lang="hu-HU" dirty="0" err="1"/>
              <a:t>vákuumolással</a:t>
            </a:r>
            <a:r>
              <a:rPr lang="hu-HU" dirty="0"/>
              <a:t> nem vagy nagyon nehezen távolítható el, ezért nitrogénes átöblítés és újra </a:t>
            </a:r>
            <a:r>
              <a:rPr lang="hu-HU" dirty="0" err="1"/>
              <a:t>vákuumolás</a:t>
            </a:r>
            <a:r>
              <a:rPr lang="hu-HU" dirty="0"/>
              <a:t> elvégzése szükséges. Ha a </a:t>
            </a:r>
            <a:r>
              <a:rPr lang="hu-HU" dirty="0" err="1"/>
              <a:t>vákuumolás</a:t>
            </a:r>
            <a:r>
              <a:rPr lang="hu-HU" dirty="0"/>
              <a:t> sikeres, azt a berendezés hűtőközegével meg lehet szüntetni, annak betöltésével (</a:t>
            </a:r>
            <a:r>
              <a:rPr lang="hu-HU" dirty="0" err="1"/>
              <a:t>beszívatásával</a:t>
            </a:r>
            <a:r>
              <a:rPr lang="hu-HU" dirty="0"/>
              <a:t>). </a:t>
            </a:r>
          </a:p>
        </p:txBody>
      </p:sp>
    </p:spTree>
    <p:extLst>
      <p:ext uri="{BB962C8B-B14F-4D97-AF65-F5344CB8AC3E}">
        <p14:creationId xmlns:p14="http://schemas.microsoft.com/office/powerpoint/2010/main" val="4158265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zövegdoboz 3"/>
          <p:cNvSpPr txBox="1"/>
          <p:nvPr/>
        </p:nvSpPr>
        <p:spPr>
          <a:xfrm>
            <a:off x="444137" y="209006"/>
            <a:ext cx="11382103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mtClean="0"/>
              <a:t>Hűtőközegtöltés </a:t>
            </a:r>
            <a:endParaRPr lang="hu-HU" dirty="0"/>
          </a:p>
          <a:p>
            <a:r>
              <a:rPr lang="hu-HU" dirty="0"/>
              <a:t>A hűtőközeg betöltése a következő lépés. Ennél a munkafázisnál érdemes megkülönböztetnünk a folyamatot a hűtőközeg minősége szerint. </a:t>
            </a:r>
            <a:r>
              <a:rPr lang="hu-HU" dirty="0" err="1"/>
              <a:t>Zeotróp</a:t>
            </a:r>
            <a:r>
              <a:rPr lang="hu-HU" dirty="0"/>
              <a:t> közegek esetén csakis folyadék állapotú hűtőközeget lehet a rendszerbe tölteni, nemcsak az első üzembe helyezésnél, hanem a későbbi utántöltések során is. </a:t>
            </a:r>
          </a:p>
          <a:p>
            <a:r>
              <a:rPr lang="hu-HU" dirty="0"/>
              <a:t>Egyanyagú közegeknél és </a:t>
            </a:r>
            <a:r>
              <a:rPr lang="hu-HU" dirty="0" err="1"/>
              <a:t>azeotróp</a:t>
            </a:r>
            <a:r>
              <a:rPr lang="hu-HU" dirty="0"/>
              <a:t> </a:t>
            </a:r>
            <a:r>
              <a:rPr lang="hu-HU" dirty="0" err="1"/>
              <a:t>blendeknél</a:t>
            </a:r>
            <a:r>
              <a:rPr lang="hu-HU" dirty="0"/>
              <a:t> kisteljesítményű berendezések esetén a hűtőközeg- mennyiség nagyobb része a töltőpalack túlnyomásának és a berendezés vákuumértékének </a:t>
            </a:r>
            <a:r>
              <a:rPr lang="hu-HU" dirty="0" err="1"/>
              <a:t>kiegyenlítődése</a:t>
            </a:r>
            <a:r>
              <a:rPr lang="hu-HU" dirty="0"/>
              <a:t> révén kerül a rendszerbe, majd a kompresszorral történik a hűtőközeggőz </a:t>
            </a:r>
            <a:r>
              <a:rPr lang="hu-HU" dirty="0" err="1"/>
              <a:t>beszívatása</a:t>
            </a:r>
            <a:r>
              <a:rPr lang="hu-HU" dirty="0"/>
              <a:t>. Amennyiben nincs folyadékoldali csatlakozás, a szívó sarokszelep szervizcsonkjánál kell a hűtőközeget betölteni, kis adagokban. Ügyelni kell arra, hogy a kompresszorba ne kerüljön folyadék állapotú hűtőközeg. </a:t>
            </a:r>
          </a:p>
          <a:p>
            <a:r>
              <a:rPr lang="hu-HU" dirty="0"/>
              <a:t>Nagyobb rendszereknél folyadékbetöltéssel kezdődik a munkafolyamat, aminek célja a nyomás növelése a környezeti nyomásnál nagyobbra. A betöltött folyadék elgőzölög, miközben hűti a rendszert. A töltést félbe kell szakítani és megvárni, míg visszaáll a környezetihez hasonló hőmérséklet. Ezután a kompresszort és az olajleválasztót ki kell zárni a rendszerből és folytatni a hűtőközeg-betöltést. Az utolsó, a teljes töltetre kiegészítő mennyiség betöltése történik hűtőközeggőz </a:t>
            </a:r>
            <a:r>
              <a:rPr lang="hu-HU" dirty="0" err="1"/>
              <a:t>beszívatásával</a:t>
            </a:r>
            <a:r>
              <a:rPr lang="hu-HU" dirty="0"/>
              <a:t>. </a:t>
            </a:r>
          </a:p>
          <a:p>
            <a:r>
              <a:rPr lang="hu-HU" dirty="0"/>
              <a:t>A hűtőközegtöltés kivitelezésekor különös gondot kell fordítani az ideiglenes csőkötések kialakítására a hűtőközegszökés megelőzése érdekében. </a:t>
            </a:r>
          </a:p>
        </p:txBody>
      </p:sp>
    </p:spTree>
    <p:extLst>
      <p:ext uri="{BB962C8B-B14F-4D97-AF65-F5344CB8AC3E}">
        <p14:creationId xmlns:p14="http://schemas.microsoft.com/office/powerpoint/2010/main" val="1069806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zövegdoboz 3"/>
          <p:cNvSpPr txBox="1"/>
          <p:nvPr/>
        </p:nvSpPr>
        <p:spPr>
          <a:xfrm>
            <a:off x="444137" y="209006"/>
            <a:ext cx="11382103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dirty="0"/>
              <a:t>Szivárgásvizsgálat </a:t>
            </a:r>
          </a:p>
          <a:p>
            <a:r>
              <a:rPr lang="hu-HU" dirty="0" smtClean="0"/>
              <a:t>Jogszabályi </a:t>
            </a:r>
            <a:r>
              <a:rPr lang="hu-HU" dirty="0"/>
              <a:t>előírások </a:t>
            </a:r>
          </a:p>
          <a:p>
            <a:r>
              <a:rPr lang="hu-HU" dirty="0"/>
              <a:t>Az 517/2014/EU rendeletének 4. cikke foglalkozik a jogszabályi előírások ismertetésével a szivárgásvizsgálatokra vonatkozóan. Az alábbiakban röviden ismertetjük a rendeletben foglaltakat: </a:t>
            </a:r>
          </a:p>
          <a:p>
            <a:r>
              <a:rPr lang="hu-HU" dirty="0"/>
              <a:t>A rendelet (1) bekezdése kimondja, hogy a legalább 5 tonna CO2-egyenértéknek megfelelő mennyiségű, nem hab formájában tárolt </a:t>
            </a:r>
            <a:r>
              <a:rPr lang="hu-HU" dirty="0" err="1"/>
              <a:t>fluortartalmú</a:t>
            </a:r>
            <a:r>
              <a:rPr lang="hu-HU" dirty="0"/>
              <a:t> üvegházhatású gázokat tartalmazó berendezések üzemeltetőinek gondoskodniuk kell a berendezések szivárgásvizsgálatáról. </a:t>
            </a:r>
          </a:p>
          <a:p>
            <a:r>
              <a:rPr lang="hu-HU" dirty="0"/>
              <a:t>A kevesebb, mint 10 tonna CO2-egyenértéknek megfelelő </a:t>
            </a:r>
            <a:r>
              <a:rPr lang="hu-HU" dirty="0" err="1"/>
              <a:t>fluortartalmú</a:t>
            </a:r>
            <a:r>
              <a:rPr lang="hu-HU" dirty="0"/>
              <a:t> üvegházhatású gázokat tartalmazó hermetikusan zárt berendezések nem tartoznak az e cikk szerinti szivárgásvizsgálat hatálya alá, amennyiben e berendezések hermetikusan lezárt voltát címke igazolja. </a:t>
            </a:r>
          </a:p>
          <a:p>
            <a:r>
              <a:rPr lang="hu-HU" dirty="0"/>
              <a:t>A rendelet (3) bekezdése rögzíti, hogy a (1) bekezdés szerinti vizsgálatokat az alábbiakban meghatározott gyakorisággal kell elvégezni: </a:t>
            </a:r>
          </a:p>
          <a:p>
            <a:r>
              <a:rPr lang="hu-HU" dirty="0"/>
              <a:t>a) a legalább 5 tonna, de kevesebb, mint 50 tonna CO2-egyenértéknek megfelelő mennyiségű </a:t>
            </a:r>
            <a:r>
              <a:rPr lang="hu-HU" dirty="0" err="1"/>
              <a:t>fluortartalmú</a:t>
            </a:r>
            <a:r>
              <a:rPr lang="hu-HU" dirty="0"/>
              <a:t> üvegházhatású gázt tartalmazó berendezéseken legalább 12 havonta, illetve amennyiben szivárgásészlelő rendszert szereltek fel, legalább 24 havonta; </a:t>
            </a:r>
          </a:p>
          <a:p>
            <a:r>
              <a:rPr lang="hu-HU" dirty="0"/>
              <a:t>b) a legalább 50 tonna, de kevesebb, mint 500 tonna CO2-egyenértéknek megfelelő mennyiségű </a:t>
            </a:r>
            <a:r>
              <a:rPr lang="hu-HU" dirty="0" err="1"/>
              <a:t>fluortartalmú</a:t>
            </a:r>
            <a:r>
              <a:rPr lang="hu-HU" dirty="0"/>
              <a:t> üvegházhatású gázt tartalmazó berendezéseken legalább hathavonta, illetve amennyiben szivárgásészlelő rendszert szereltek fel, legalább 12 havonta; </a:t>
            </a:r>
          </a:p>
          <a:p>
            <a:r>
              <a:rPr lang="hu-HU" dirty="0"/>
              <a:t>c) a legalább 500 tonna CO2-egyenértéknek megfelelő mennyiségű </a:t>
            </a:r>
            <a:r>
              <a:rPr lang="hu-HU" dirty="0" err="1"/>
              <a:t>fluortartalmú</a:t>
            </a:r>
            <a:r>
              <a:rPr lang="hu-HU" dirty="0"/>
              <a:t> üvegházhatású gázt tartalmazó berendezéseken legalább háromhavonta, illetve amennyiben szivárgásészlelő rendszert szereltek fel, legalább hathavonta. </a:t>
            </a:r>
          </a:p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1825237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zövegdoboz 3"/>
          <p:cNvSpPr txBox="1"/>
          <p:nvPr/>
        </p:nvSpPr>
        <p:spPr>
          <a:xfrm>
            <a:off x="444137" y="191589"/>
            <a:ext cx="11382103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dirty="0" smtClean="0"/>
              <a:t>Az 517/2014/EU rendeletének 5. cikke foglalkozik a telepített szivárgásészlelő rendszerek alkalmazásának előírásairól: </a:t>
            </a:r>
          </a:p>
          <a:p>
            <a:pPr marL="342900" indent="-342900">
              <a:buAutoNum type="arabicParenBoth"/>
            </a:pPr>
            <a:r>
              <a:rPr lang="hu-HU" dirty="0" smtClean="0"/>
              <a:t>A legalább 500 tonna C O2-egyenértéknek megfelelő mennyiségű </a:t>
            </a:r>
            <a:r>
              <a:rPr lang="hu-HU" dirty="0" err="1" smtClean="0"/>
              <a:t>fluortartalmú</a:t>
            </a:r>
            <a:r>
              <a:rPr lang="hu-HU" dirty="0" smtClean="0"/>
              <a:t> üvegházhatású gázt tartalmazó, a 4.</a:t>
            </a:r>
          </a:p>
          <a:p>
            <a:r>
              <a:rPr lang="hu-HU" dirty="0" smtClean="0"/>
              <a:t>cikk (2) bekezdésének a)–d) pontjában felsorolt berendezések üzemeltetőinek gondoskodniuk kell arról, hogy a berendezés fel legyen szerelve szivárgásészlelő rendszerrel, amely szivárgás esetén riasztja az üzemeltetőt vagy egy szervizelő vállalkozást.</a:t>
            </a:r>
          </a:p>
          <a:p>
            <a:r>
              <a:rPr lang="hu-HU" dirty="0"/>
              <a:t>(2) A legalább 500 tonna C O2-egyenértéknek megfelelő mennyiségű </a:t>
            </a:r>
            <a:r>
              <a:rPr lang="hu-HU" dirty="0" err="1"/>
              <a:t>fluortartalmú</a:t>
            </a:r>
            <a:r>
              <a:rPr lang="hu-HU" dirty="0"/>
              <a:t> üvegházhatású gázt tartalmazó, </a:t>
            </a:r>
            <a:r>
              <a:rPr lang="hu-HU" dirty="0" smtClean="0"/>
              <a:t>2017</a:t>
            </a:r>
            <a:r>
              <a:rPr lang="hu-HU" dirty="0"/>
              <a:t>. január 1-jétől telepített berendezések üzemeltetőinek gondoskodniuk kell arról, hogy a berendezés fel legyen szerelve szivárgásészlelő rendszerrel, amely szivárgás esetén riasztja az üzemeltetőt vagy egy szervizelő vállalkozást. </a:t>
            </a:r>
          </a:p>
          <a:p>
            <a:r>
              <a:rPr lang="hu-HU" dirty="0"/>
              <a:t>(3) Az e cikk (1) vagy (2) bekezdésének hatálya alá </a:t>
            </a:r>
            <a:r>
              <a:rPr lang="hu-HU" dirty="0" smtClean="0"/>
              <a:t>tartozó, berendezések </a:t>
            </a:r>
            <a:r>
              <a:rPr lang="hu-HU" dirty="0"/>
              <a:t>üzemeltetőinek gondoskodniuk kell arról, hogy a szivárgásészlelő rendszereket megfelelő működésük biztosítása érdekében legalább tizenkét havonta ellenőrizzék. </a:t>
            </a:r>
            <a:endParaRPr lang="hu-HU" dirty="0" smtClean="0"/>
          </a:p>
          <a:p>
            <a:r>
              <a:rPr lang="hu-HU" dirty="0"/>
              <a:t>Szivárgásvizsgálati eljárások </a:t>
            </a:r>
          </a:p>
          <a:p>
            <a:r>
              <a:rPr lang="hu-HU" dirty="0"/>
              <a:t>Az előzőekben ismertetett jogszabályi előírásoknak megfelelően az alábbiakban ismertetjük az alkalmazandó módszereket, amelyeket két nagy csoportba sorolhatjuk aszerint, hogy elvégzésükhöz be kell-e avatkozni a rendszerbe</a:t>
            </a:r>
            <a:r>
              <a:rPr lang="hu-HU" dirty="0" smtClean="0"/>
              <a:t>.</a:t>
            </a:r>
          </a:p>
          <a:p>
            <a:endParaRPr lang="hu-HU" dirty="0"/>
          </a:p>
          <a:p>
            <a:r>
              <a:rPr lang="hu-HU" i="1" dirty="0"/>
              <a:t>Beavatkozást nem igénylő szivárgás-ellenőrző módszerek </a:t>
            </a:r>
            <a:endParaRPr lang="hu-HU" dirty="0"/>
          </a:p>
          <a:p>
            <a:r>
              <a:rPr lang="hu-HU" dirty="0"/>
              <a:t>Bizonyos esetekben akár szabad szemmel is érzékelhetők a szivárgás jelei. Ha a csatlakozási helyeken olajfoltok jelennek meg, illetve a nézőüvegen buborékos áramlást látunk, az szivárgásra utal. A nyomáspróbánál ismertetett szappanhab-próba szintén jelzi, ha nem megfelelően gáztömör a berendezés. Ezek a módszerek azonban nem elég megbízhatóak, ajánlott műszeres szivárgás-vizsgálatot végezni. Ezek a műszerek úgy működnek, hogy a szivárgás feltételezett helyénél egy szondával levegőmintát vesznek és az azt egy </a:t>
            </a:r>
            <a:r>
              <a:rPr lang="hu-HU" dirty="0" err="1"/>
              <a:t>érzékelőhöz</a:t>
            </a:r>
            <a:r>
              <a:rPr lang="hu-HU" dirty="0"/>
              <a:t> vezetik. A műszer a levegőben jelenlévő hűtőközeget hang vagy fényjelzéssel mutatja ki. </a:t>
            </a:r>
          </a:p>
        </p:txBody>
      </p:sp>
    </p:spTree>
    <p:extLst>
      <p:ext uri="{BB962C8B-B14F-4D97-AF65-F5344CB8AC3E}">
        <p14:creationId xmlns:p14="http://schemas.microsoft.com/office/powerpoint/2010/main" val="412312376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doboz 1"/>
          <p:cNvSpPr txBox="1"/>
          <p:nvPr/>
        </p:nvSpPr>
        <p:spPr>
          <a:xfrm>
            <a:off x="235131" y="191589"/>
            <a:ext cx="11652069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dirty="0" smtClean="0"/>
              <a:t>Az ultrahangos érzékelővel működő szivárgáskereső a szivárgás helyén kiáramló gáz által keltett hangrezgéseket érzékeli és átalakítja akusztikus jellé. Egy fejhallgató segítségével a zaj, és ezáltal a szivárgás pontos helye bemérhető, és egy skála segítségével a szökési ráta is meghatározható. Hátránya, hogy a háttérzaj nehezíti a hibakeresést. </a:t>
            </a:r>
          </a:p>
          <a:p>
            <a:r>
              <a:rPr lang="hu-HU" dirty="0" smtClean="0"/>
              <a:t>A csipogónak nevezett szivárgásvizsgáló készülék működése a koronakisülés jelenségén alapul. Az érzékelő két elektródája közé kerülő hűtőközeg vagy vízmolekulák felbomlanak, és a koronakisülés megnöveli az elektródák között mért áramot. A műszer csipogó hanggal jelzi a szivárgás helyét. Előnye, hogy az adott környezetben nullázni lehet, hátránya, hogy a vízgőz jelenlétét is jelzi.</a:t>
            </a:r>
          </a:p>
          <a:p>
            <a:r>
              <a:rPr lang="hu-HU" dirty="0"/>
              <a:t>Az úgynevezett fűtött diódás szivárgásvizsgáló eszköz vagy más néven halogéndetektor ezzel szemben a vízgőzt nem mutatja ki, csak a </a:t>
            </a:r>
            <a:r>
              <a:rPr lang="hu-HU" dirty="0" err="1"/>
              <a:t>halogéntartalmú</a:t>
            </a:r>
            <a:r>
              <a:rPr lang="hu-HU" dirty="0"/>
              <a:t> hűtőközeget. Az érzékelő két elektródája egy fűtött platina katód és egy anód, ami gyűjtőfelületként szolgál. A fűtött felületen a hűtőközeg molekulái elbomlanak és a keletkező halogénionok áramlása megnöveli az elektródák közötti áramot, amit a műszer hangjelzéssel jelez. Megfelelően nagy érzékenységű szivárgásvizsgáló készülék. </a:t>
            </a:r>
          </a:p>
          <a:p>
            <a:r>
              <a:rPr lang="hu-HU" dirty="0"/>
              <a:t>Egy másik szivárgásvizsgáló eszköz infravörös abszorpciós érzékelővel működik. A belsejében egy infravörös sugárzást kibocsátó energiaforrás, vele szemben egy infravörös érzékelő található, köztük pedig egy optikai szűrő. A készülékbe érkező hűtőközeg elnyeli az infravörös sugárzás egy részét, és ezáltal csökkenti az érzékelő hőmérsékletét. Minden halogénezett szénhidrogén kimutatására alkalmas, kiváló érzékenységű, hosszú élettartamú műszer, hátránya az ára. </a:t>
            </a:r>
            <a:endParaRPr lang="hu-HU" dirty="0" smtClean="0"/>
          </a:p>
          <a:p>
            <a:r>
              <a:rPr lang="hu-HU" dirty="0"/>
              <a:t>Napjainkban leggyakrabban alkalmazott eszköz a félvezető </a:t>
            </a:r>
            <a:r>
              <a:rPr lang="hu-HU" dirty="0" err="1"/>
              <a:t>érzékelős</a:t>
            </a:r>
            <a:r>
              <a:rPr lang="hu-HU" dirty="0"/>
              <a:t> szivárgásellenőrző műszer. A korábbiakhoz hasonlóan ebben az esetben is a levegőben lévő gázelegy jelenléte az érzékelőben hozza létre a jelzést a berendezésben azáltal, hogy az érzékelt gáz </a:t>
            </a:r>
            <a:r>
              <a:rPr lang="hu-HU" dirty="0" err="1"/>
              <a:t>adszorbeálódik</a:t>
            </a:r>
            <a:r>
              <a:rPr lang="hu-HU" dirty="0"/>
              <a:t> félvezető felületén, és így annak vezetőképessége megváltozik. A folyamat visszafordul, ha gáz töménysége lecsökken. Előnyei a korábbi berendezésekhez viszonyítva, hogy magasabb az érzékenysége, hosszabb az élettartama (több ezer óra) és elszennyeződés esetén tisztítható. </a:t>
            </a:r>
          </a:p>
        </p:txBody>
      </p:sp>
    </p:spTree>
    <p:extLst>
      <p:ext uri="{BB962C8B-B14F-4D97-AF65-F5344CB8AC3E}">
        <p14:creationId xmlns:p14="http://schemas.microsoft.com/office/powerpoint/2010/main" val="10262004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doboz 1"/>
          <p:cNvSpPr txBox="1"/>
          <p:nvPr/>
        </p:nvSpPr>
        <p:spPr>
          <a:xfrm>
            <a:off x="139337" y="226423"/>
            <a:ext cx="1175657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dirty="0"/>
              <a:t>A szivárgásvizsgálatnál olyan eszközre van szükség, amelynek kijelzési érzékenysége megfelel az előírtaknak, ami azt jelenti, hogy a megengedett maximum 5 [g/év] értékű szivárgás esetén jelzi a szivárgást. A rendeletben szabályozott szivárgásvizsgálatot tehát csak ellenőrzött érzékenységű műszerrel szabad végrehajtani. Az ellenőrzés egy ismert szivárgási rátájú emisszió-forrással, egy etalonnal való összehasonlítást jelent. A gyakorlatban a szivárgásvizsgáló készülékek ellenőrzését úgynevezett próbalyukkal kell elvégezni (3.6.1. ábra). A próbalyuk egy kis tartály, amelyben hűtőközeg, vagy azzal egyenértékű hatást kiváltó egyéb anyag foglal helyet. </a:t>
            </a:r>
          </a:p>
        </p:txBody>
      </p:sp>
      <p:pic>
        <p:nvPicPr>
          <p:cNvPr id="3" name="Kép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82323" y="2982827"/>
            <a:ext cx="1470600" cy="23031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337587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doboz 1"/>
          <p:cNvSpPr txBox="1"/>
          <p:nvPr/>
        </p:nvSpPr>
        <p:spPr>
          <a:xfrm>
            <a:off x="296091" y="226423"/>
            <a:ext cx="11477898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dirty="0"/>
              <a:t>Beavatkozást igénylő szivárgáskeresési eljárások </a:t>
            </a:r>
          </a:p>
          <a:p>
            <a:r>
              <a:rPr lang="hu-HU" dirty="0"/>
              <a:t>Ezeknél a módszereknél egy indikátoranyagot juttatnak a készülékbe, mely a szivárgás helyét láthatóvá teszi. </a:t>
            </a:r>
          </a:p>
          <a:p>
            <a:r>
              <a:rPr lang="hu-HU" dirty="0"/>
              <a:t>Az egyik ilyen eljárás, amikor egy adalékanyagot juttatnak a hűtőrendszerbe, ami piros színnel jelzi a szivárgási helyet. </a:t>
            </a:r>
          </a:p>
          <a:p>
            <a:r>
              <a:rPr lang="hu-HU" dirty="0"/>
              <a:t>A másik módszernél fluoreszkáló adalékanyagot fecskendeznek a hűtőkörbe, ami UV lámpával megvilágítva zöldes színnel jelzi a szivárgás helyét, és ez látható is marad a javítás elvégzéséig. Hátránya, hogy nagyon világos környezetben nehezen észlelhető. </a:t>
            </a:r>
          </a:p>
          <a:p>
            <a:r>
              <a:rPr lang="hu-HU" dirty="0"/>
              <a:t>Nagykiterjedésű rendszereknél és rosszul megvilágított helyeken jól alkalmazhatók az adalékanyagos módszerek, ám hátrányuk, hogy csak a szivárgás tényét és helyét jelzik, mértékét nem. Továbbá jó tudni, hogy a kompresszorgyártók nem ajánlják, tehát véleményük megkérdezése nélkül a festékanyag használata veszélyeztetheti a garanciát, ráadásul a molekulái fennakadhatnak a szárítószűrőn is, </a:t>
            </a:r>
            <a:r>
              <a:rPr lang="hu-HU" dirty="0" err="1"/>
              <a:t>tönkretéve</a:t>
            </a:r>
            <a:r>
              <a:rPr lang="hu-HU" dirty="0"/>
              <a:t> azt és téves eredményt adva a szivárgásvizsgálatnál. </a:t>
            </a:r>
          </a:p>
          <a:p>
            <a:r>
              <a:rPr lang="hu-HU" dirty="0"/>
              <a:t>A szivárgásvizsgálat módszerének kiválasztása tehát alapos megfontolást igényel, melynél figyelembe kell venni a megvizsgálandó hűtőberendezés típusát, méreteit, üzemeltetési feltételeit, a hűtőközeg fajtáját és tulajdonságait, valamint a vizsgálat helyszínét is. </a:t>
            </a:r>
          </a:p>
        </p:txBody>
      </p:sp>
    </p:spTree>
    <p:extLst>
      <p:ext uri="{BB962C8B-B14F-4D97-AF65-F5344CB8AC3E}">
        <p14:creationId xmlns:p14="http://schemas.microsoft.com/office/powerpoint/2010/main" val="35340250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67</TotalTime>
  <Words>1831</Words>
  <Application>Microsoft Office PowerPoint</Application>
  <PresentationFormat>Szélesvásznú</PresentationFormat>
  <Paragraphs>50</Paragraphs>
  <Slides>8</Slides>
  <Notes>0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3</vt:i4>
      </vt:variant>
      <vt:variant>
        <vt:lpstr>Téma</vt:lpstr>
      </vt:variant>
      <vt:variant>
        <vt:i4>1</vt:i4>
      </vt:variant>
      <vt:variant>
        <vt:lpstr>Diacímek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Office-téma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PowerPoint-bemutató</dc:title>
  <dc:creator>Viczán Csaba</dc:creator>
  <cp:lastModifiedBy>Barhács Mihály</cp:lastModifiedBy>
  <cp:revision>8</cp:revision>
  <dcterms:created xsi:type="dcterms:W3CDTF">2021-06-04T20:55:49Z</dcterms:created>
  <dcterms:modified xsi:type="dcterms:W3CDTF">2021-06-05T09:49:56Z</dcterms:modified>
</cp:coreProperties>
</file>