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D2F1-D649-4177-A37F-8A44FB74147F}" type="datetimeFigureOut">
              <a:rPr lang="hu-HU" smtClean="0"/>
              <a:pPr/>
              <a:t>2021. 06. 04.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Hűtés</a:t>
            </a:r>
            <a:endParaRPr lang="hu-HU" dirty="0"/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8" y="804863"/>
            <a:ext cx="881062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919163"/>
            <a:ext cx="874395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188640"/>
            <a:ext cx="84249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hermetikusan zárt berendezés</a:t>
            </a:r>
            <a:r>
              <a:rPr lang="hu-HU" dirty="0" smtClean="0"/>
              <a:t>: olyan berendezés, amelyben a fluortartalmú üvegházhatású gázt tartalmazó valamennyi komponens hegesztéssel, keményforrasztással, illetve hasonló tartós csatlakozással </a:t>
            </a:r>
            <a:r>
              <a:rPr lang="hu-HU" dirty="0" err="1" smtClean="0"/>
              <a:t>gáztömören</a:t>
            </a:r>
            <a:r>
              <a:rPr lang="hu-HU" dirty="0" smtClean="0"/>
              <a:t> készül, ez utóbbi csatlakozás magában foglalhat </a:t>
            </a:r>
            <a:r>
              <a:rPr lang="hu-HU" dirty="0" err="1" smtClean="0"/>
              <a:t>zárósapkás</a:t>
            </a:r>
            <a:r>
              <a:rPr lang="hu-HU" dirty="0" smtClean="0"/>
              <a:t> szelepeket és </a:t>
            </a:r>
            <a:r>
              <a:rPr lang="hu-HU" dirty="0" err="1" smtClean="0"/>
              <a:t>zárósapkás</a:t>
            </a:r>
            <a:r>
              <a:rPr lang="hu-HU" dirty="0" smtClean="0"/>
              <a:t> szervizcsatlakozókat, amelyek a megfelelő javítást és ártalmatlanítást segítik, és amelyeknek igazolt szivárgási mértéke a maximálisan megengedhető nyomás legalább egynegyedének megfelelő nyomás mellett kevesebb mint 3 gramm évente;</a:t>
            </a:r>
          </a:p>
          <a:p>
            <a:endParaRPr lang="hu-HU" dirty="0" smtClean="0"/>
          </a:p>
          <a:p>
            <a:r>
              <a:rPr lang="hu-HU" b="1" dirty="0" smtClean="0"/>
              <a:t>helyhez kötött: </a:t>
            </a:r>
            <a:r>
              <a:rPr lang="hu-HU" dirty="0" smtClean="0"/>
              <a:t>működés közben szokásos körülmények között nincs mozgásban, ideértve a hordozható beltéri légkondicionáló berendezéseket is;</a:t>
            </a:r>
          </a:p>
          <a:p>
            <a:endParaRPr lang="hu-HU" dirty="0" smtClean="0"/>
          </a:p>
          <a:p>
            <a:r>
              <a:rPr lang="hu-HU" b="1" dirty="0" smtClean="0"/>
              <a:t>mobil: </a:t>
            </a:r>
            <a:r>
              <a:rPr lang="hu-HU" dirty="0" smtClean="0"/>
              <a:t>működés közben szokásos körülmények között mozgásban van;</a:t>
            </a:r>
          </a:p>
          <a:p>
            <a:endParaRPr lang="hu-HU" dirty="0" smtClean="0"/>
          </a:p>
          <a:p>
            <a:r>
              <a:rPr lang="hu-HU" b="1" dirty="0" smtClean="0"/>
              <a:t>szerves </a:t>
            </a:r>
            <a:r>
              <a:rPr lang="hu-HU" b="1" dirty="0" err="1" smtClean="0"/>
              <a:t>Rankine-ciklus</a:t>
            </a:r>
            <a:r>
              <a:rPr lang="hu-HU" b="1" dirty="0" smtClean="0"/>
              <a:t>: </a:t>
            </a:r>
            <a:r>
              <a:rPr lang="hu-HU" dirty="0" smtClean="0"/>
              <a:t>fluortartalmú üvegházhatású gázt kondenzált formában tartalmazó körfolyamat, amely a hőforrásból származó hőt villamos energiává vagy mozgási energiává alakítja;</a:t>
            </a:r>
          </a:p>
          <a:p>
            <a:r>
              <a:rPr lang="hu-HU" b="1" dirty="0" smtClean="0"/>
              <a:t>Szivárgás vizsgálat kötelező:</a:t>
            </a:r>
          </a:p>
          <a:p>
            <a:r>
              <a:rPr lang="hu-HU" dirty="0" smtClean="0"/>
              <a:t>A legalább 5 tonna CO2-egyenértéknek megfelelő mennyiségű, nem hab formájában tárolt fluortartalmú üvegházhatású gázokat tartalmazó berendezések üzemeltetőinek gondoskodniuk kell a berendezések szivárgásvizsgálatáról. A kevesebb mint 10 tonna CO2-egyenértéknek megfelelő fluortartalmú üvegházhatású gázokat tartalmazó hermetikusan zárt berendezések nem tartoznak az e cikk szerinti szivárgásvizsgálat hatálya alá, amennyiben e berendezések hermetikusan lezárt voltát címke igazolja.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szivárgás vizsgálat a fluortartalmú üvegházhatású gázokat tartalmazó alábbi berendezések üzemeltetőire vonatkozik:</a:t>
            </a:r>
          </a:p>
          <a:p>
            <a:r>
              <a:rPr lang="hu-HU" dirty="0" smtClean="0"/>
              <a:t>a) helyhez kötött hűtőberendezések; </a:t>
            </a:r>
          </a:p>
          <a:p>
            <a:r>
              <a:rPr lang="hu-HU" dirty="0" smtClean="0"/>
              <a:t>b) helyhez kötött légkondicionáló berendezések;</a:t>
            </a:r>
          </a:p>
          <a:p>
            <a:r>
              <a:rPr lang="hu-HU" dirty="0" smtClean="0"/>
              <a:t>c) helyhez kötött hőszivattyúk;</a:t>
            </a:r>
          </a:p>
          <a:p>
            <a:r>
              <a:rPr lang="hu-HU" dirty="0" smtClean="0"/>
              <a:t>d) helyhez kötött tűzvédelmi berendezések;</a:t>
            </a:r>
          </a:p>
          <a:p>
            <a:r>
              <a:rPr lang="hu-HU" dirty="0" smtClean="0"/>
              <a:t>e) hűtőkamionok és </a:t>
            </a:r>
            <a:r>
              <a:rPr lang="hu-HU" dirty="0" err="1" smtClean="0"/>
              <a:t>-pótkocsik</a:t>
            </a:r>
            <a:r>
              <a:rPr lang="hu-HU" dirty="0" smtClean="0"/>
              <a:t> hűtőegységei;</a:t>
            </a:r>
          </a:p>
          <a:p>
            <a:r>
              <a:rPr lang="hu-HU" dirty="0" smtClean="0"/>
              <a:t>f) elektromos </a:t>
            </a:r>
            <a:r>
              <a:rPr lang="hu-HU" dirty="0" err="1" smtClean="0"/>
              <a:t>kapcsolóberendezések</a:t>
            </a:r>
            <a:r>
              <a:rPr lang="hu-HU" dirty="0" smtClean="0"/>
              <a:t>; </a:t>
            </a:r>
          </a:p>
          <a:p>
            <a:r>
              <a:rPr lang="hu-HU" dirty="0" smtClean="0"/>
              <a:t>g) szerves </a:t>
            </a:r>
            <a:r>
              <a:rPr lang="hu-HU" dirty="0" err="1" smtClean="0"/>
              <a:t>Rankine-ciklusok</a:t>
            </a:r>
            <a:endParaRPr lang="hu-HU" dirty="0" smtClean="0"/>
          </a:p>
          <a:p>
            <a:endParaRPr lang="hu-HU" dirty="0" smtClean="0"/>
          </a:p>
          <a:p>
            <a:r>
              <a:rPr lang="hu-HU" b="1" dirty="0" smtClean="0"/>
              <a:t>ODP:</a:t>
            </a:r>
          </a:p>
          <a:p>
            <a:r>
              <a:rPr lang="hu-HU" dirty="0" err="1" smtClean="0"/>
              <a:t>Osone</a:t>
            </a:r>
            <a:r>
              <a:rPr lang="hu-HU" dirty="0" smtClean="0"/>
              <a:t> </a:t>
            </a:r>
            <a:r>
              <a:rPr lang="hu-HU" dirty="0" err="1" smtClean="0"/>
              <a:t>Depleting</a:t>
            </a:r>
            <a:r>
              <a:rPr lang="hu-HU" dirty="0" smtClean="0"/>
              <a:t> </a:t>
            </a:r>
            <a:r>
              <a:rPr lang="hu-HU" dirty="0" err="1" smtClean="0"/>
              <a:t>Substances</a:t>
            </a:r>
            <a:r>
              <a:rPr lang="hu-HU" dirty="0" smtClean="0"/>
              <a:t>_ózonréteget lebontó anyagok- klórtartalmú </a:t>
            </a:r>
            <a:r>
              <a:rPr lang="hu-HU" dirty="0" err="1" smtClean="0"/>
              <a:t>fluorenizált</a:t>
            </a:r>
            <a:r>
              <a:rPr lang="hu-HU" dirty="0" smtClean="0"/>
              <a:t> szénhidrogének, legismertebb fajtái R12, R22, r407</a:t>
            </a:r>
          </a:p>
          <a:p>
            <a:endParaRPr lang="hu-HU" dirty="0" smtClean="0"/>
          </a:p>
          <a:p>
            <a:r>
              <a:rPr lang="hu-HU" b="1" dirty="0" smtClean="0"/>
              <a:t>TEWI FOGALMA, SZÁMÍTÁSA:</a:t>
            </a:r>
          </a:p>
          <a:p>
            <a:r>
              <a:rPr lang="hu-HU" dirty="0" smtClean="0"/>
              <a:t>A „TEWI” (angolul: „Total </a:t>
            </a:r>
            <a:r>
              <a:rPr lang="hu-HU" dirty="0" err="1" smtClean="0"/>
              <a:t>Equivalent</a:t>
            </a:r>
            <a:r>
              <a:rPr lang="hu-HU" dirty="0" smtClean="0"/>
              <a:t> </a:t>
            </a:r>
            <a:r>
              <a:rPr lang="hu-HU" dirty="0" err="1" smtClean="0"/>
              <a:t>Warming</a:t>
            </a:r>
            <a:r>
              <a:rPr lang="hu-HU" dirty="0" smtClean="0"/>
              <a:t> </a:t>
            </a:r>
            <a:r>
              <a:rPr lang="hu-HU" dirty="0" err="1" smtClean="0"/>
              <a:t>Impact</a:t>
            </a:r>
            <a:r>
              <a:rPr lang="hu-HU" dirty="0" smtClean="0"/>
              <a:t>”) azért „teljes körű”, mert a hűtőközeg „direkt” (szivárgás, szökés, vészhelyzet) környezetterhelő hatása mellett, a hűtéshez felhasznált energia előállítása során az erőmű CO2 kibocsátását, mint „indirekt” hatást szintén figyelembe veszi. A „TEWI” tehát nem egy hűtőközeg, hanem adott hűtési eljárás, hűtőberendezés jellemzője, annak környezetterhelési szempontból való minősítésére szolgál.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26064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 </a:t>
            </a:r>
            <a:r>
              <a:rPr lang="hu-HU" b="1" dirty="0" smtClean="0"/>
              <a:t>ORLA anyagok:</a:t>
            </a:r>
            <a:r>
              <a:rPr lang="hu-HU" dirty="0" smtClean="0"/>
              <a:t> a CFC és HCFC anyagok és azokat tartalmazó keverékek.  A </a:t>
            </a:r>
            <a:r>
              <a:rPr lang="hu-HU" dirty="0" err="1" smtClean="0"/>
              <a:t>magaslégköri</a:t>
            </a:r>
            <a:r>
              <a:rPr lang="hu-HU" dirty="0" smtClean="0"/>
              <a:t> ózonréteg lebontása, ezáltal a légkört érő káros sugárzások megnövekedése. A légkör üvegházhatásának és ezzel az általános felmelegedésnek a fokozódása.</a:t>
            </a:r>
          </a:p>
          <a:p>
            <a:r>
              <a:rPr lang="hu-HU" dirty="0" smtClean="0"/>
              <a:t>Az ORLA anyagok az ózonréteget is károsítják, klór is található bennük. Az F-ÜHG anyagok az ózonréteget nem károsítják, viszont üvegházhatásúak. Utóbbiak klór atomokat nem tartalmaznak (csak fluor, szén és hidrogén atomokból álló vegyületek).</a:t>
            </a:r>
          </a:p>
          <a:p>
            <a:endParaRPr lang="hu-HU" dirty="0" smtClean="0"/>
          </a:p>
          <a:p>
            <a:r>
              <a:rPr lang="hu-HU" b="1" dirty="0" err="1" smtClean="0"/>
              <a:t>Retrofit</a:t>
            </a:r>
            <a:r>
              <a:rPr lang="hu-HU" b="1" dirty="0" smtClean="0"/>
              <a:t>:</a:t>
            </a:r>
            <a:r>
              <a:rPr lang="hu-HU" dirty="0" smtClean="0"/>
              <a:t> Egy adott berendezés átállítása más fajta hűtőközegre. Szempontok: nyomás, </a:t>
            </a:r>
            <a:r>
              <a:rPr lang="hu-HU" dirty="0" err="1" smtClean="0"/>
              <a:t>volumetrikus</a:t>
            </a:r>
            <a:r>
              <a:rPr lang="hu-HU" dirty="0" smtClean="0"/>
              <a:t> hűtőteljesítmény olaj-kompatibilitás, szerkezeti anyagokkal való összeférhetőség, gyúlékonyság, GWP, ár, hőmérséklet </a:t>
            </a:r>
            <a:r>
              <a:rPr lang="hu-HU" dirty="0" smtClean="0"/>
              <a:t>csúszás</a:t>
            </a:r>
          </a:p>
          <a:p>
            <a:r>
              <a:rPr lang="hu-HU" dirty="0"/>
              <a:t>Bizonyos esetekben az üzemeltetés a hűtőközeg cseréjét is magába foglalja, hiszen előfordulhat, hogy a jól működő hűtőberendezéshez a hűtőközeg már nem beszerezhető vagy tiltó listára került. Az átállításnak két módszere létezik. Az úgynevezett </a:t>
            </a:r>
            <a:r>
              <a:rPr lang="hu-HU" dirty="0" err="1"/>
              <a:t>drop</a:t>
            </a:r>
            <a:r>
              <a:rPr lang="hu-HU" dirty="0"/>
              <a:t>-in eljárásnál az új, környezetbarát hűtőközeget egyszerűen, jelentősebb átalakítás nélkül be lehet tölteni a régi helyére. A másik módszer a </a:t>
            </a:r>
            <a:r>
              <a:rPr lang="hu-HU" dirty="0" err="1"/>
              <a:t>retrofit</a:t>
            </a:r>
            <a:r>
              <a:rPr lang="hu-HU" dirty="0"/>
              <a:t> eljárás, mely esetében egyes alkatrészek cseréjére szükség lehet és az eljárás többszöri olajcserét is igényel. A </a:t>
            </a:r>
            <a:r>
              <a:rPr lang="hu-HU" dirty="0" err="1"/>
              <a:t>retrofit</a:t>
            </a:r>
            <a:r>
              <a:rPr lang="hu-HU" dirty="0"/>
              <a:t> eljárás természetesen több lépésből áll, bonyolultabb, idő-, költség- és munkaigényesebb, mint az egyszerű hűtőközegcsere, ezért meggondolandó, hogy az adott berendezés képvisel-e olyan anyagi értéket, amire érdemes még ennyi költséget, munkát fordítani. </a:t>
            </a:r>
            <a:endParaRPr lang="hu-HU" dirty="0" smtClean="0"/>
          </a:p>
          <a:p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3529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HC </a:t>
            </a:r>
            <a:r>
              <a:rPr lang="hu-HU" b="1" dirty="0" err="1"/>
              <a:t>hidrokarbon</a:t>
            </a:r>
            <a:r>
              <a:rPr lang="hu-HU" b="1" dirty="0"/>
              <a:t> hűtőközegek</a:t>
            </a:r>
            <a:r>
              <a:rPr lang="hu-HU" dirty="0"/>
              <a:t>:R290 (propán), R1270 (</a:t>
            </a:r>
            <a:r>
              <a:rPr lang="hu-HU" dirty="0" err="1"/>
              <a:t>propén</a:t>
            </a:r>
            <a:r>
              <a:rPr lang="hu-HU" dirty="0"/>
              <a:t>, </a:t>
            </a:r>
            <a:r>
              <a:rPr lang="hu-HU" dirty="0" err="1"/>
              <a:t>propylén</a:t>
            </a:r>
            <a:r>
              <a:rPr lang="hu-HU" dirty="0"/>
              <a:t>) és R600a (</a:t>
            </a:r>
            <a:r>
              <a:rPr lang="hu-HU" dirty="0" err="1"/>
              <a:t>izobután</a:t>
            </a:r>
            <a:r>
              <a:rPr lang="hu-HU" dirty="0"/>
              <a:t>) mindegyik </a:t>
            </a:r>
            <a:r>
              <a:rPr lang="hu-HU" dirty="0" err="1"/>
              <a:t>hidrokarbon</a:t>
            </a:r>
            <a:r>
              <a:rPr lang="hu-HU" dirty="0"/>
              <a:t>. Jellemzőik: Rendkívül gyúlékonyak, ezért </a:t>
            </a:r>
            <a:r>
              <a:rPr lang="hu-HU" dirty="0" err="1"/>
              <a:t>retrofitként</a:t>
            </a:r>
            <a:r>
              <a:rPr lang="hu-HU" dirty="0"/>
              <a:t> nem alkalmazhatók, csak kimondottan erre tervezett rendszerekben, </a:t>
            </a:r>
            <a:r>
              <a:rPr lang="hu-HU" dirty="0" err="1"/>
              <a:t>ot</a:t>
            </a:r>
            <a:r>
              <a:rPr lang="hu-HU" dirty="0"/>
              <a:t> is csak töltethatár korlátozással. Kiváló olajoldó-képesség. Az R290 és R1270 hasonló nyomásokkal rendelkezik mint az R404a. Az R600a -t csak háztartási hűtőgép szerű berendezésekben használják, mert szívóoldalon vákuumon (légköri nyomás alatt) működik.</a:t>
            </a:r>
          </a:p>
          <a:p>
            <a:endParaRPr lang="hu-HU" dirty="0"/>
          </a:p>
          <a:p>
            <a:r>
              <a:rPr lang="hu-HU" b="1" dirty="0"/>
              <a:t>HFO=</a:t>
            </a:r>
            <a:r>
              <a:rPr lang="hu-HU" b="1" dirty="0" err="1"/>
              <a:t>hidro</a:t>
            </a:r>
            <a:r>
              <a:rPr lang="hu-HU" b="1" dirty="0"/>
              <a:t> fluor olefin:</a:t>
            </a:r>
            <a:r>
              <a:rPr lang="hu-HU" dirty="0"/>
              <a:t> Legismertebb az R1234yf és R1234ze (GWP=7). Mérsékelt gyúlékonyságuk miatt töltetkorlátozás és szikramentes szerelvények van előírva. Az R1234yf-et gépjármű klímákban alkalmazzák, az R1234ze még csak most kezd terjedni, főleg alacsony hőmérsékletű rendszerekben és </a:t>
            </a:r>
            <a:r>
              <a:rPr lang="hu-HU" dirty="0" err="1"/>
              <a:t>blendek</a:t>
            </a:r>
            <a:r>
              <a:rPr lang="hu-HU" dirty="0"/>
              <a:t> alkotórészeként , amelyek GWP értéke 300 alatti.</a:t>
            </a:r>
          </a:p>
          <a:p>
            <a:endParaRPr lang="hu-HU" b="1" dirty="0" smtClean="0"/>
          </a:p>
          <a:p>
            <a:r>
              <a:rPr lang="hu-HU" b="1" dirty="0" smtClean="0"/>
              <a:t>Hogyan </a:t>
            </a:r>
            <a:r>
              <a:rPr lang="hu-HU" b="1" dirty="0" smtClean="0"/>
              <a:t>számoljuk például az R-410A hűtőközeg GWP-jét? R-410A = 50% HFC-32 + 50% HFC-125 HFC-32 GWP: 675 HFC-125 GWP: 3500</a:t>
            </a:r>
          </a:p>
          <a:p>
            <a:r>
              <a:rPr lang="hu-HU" b="1" dirty="0" smtClean="0"/>
              <a:t>Megoldás: </a:t>
            </a:r>
            <a:r>
              <a:rPr lang="hu-HU" dirty="0" smtClean="0"/>
              <a:t>0,5*675+0,5*3500=2087,5</a:t>
            </a:r>
          </a:p>
          <a:p>
            <a:endParaRPr lang="hu-HU" dirty="0" smtClean="0"/>
          </a:p>
          <a:p>
            <a:r>
              <a:rPr lang="hu-HU" b="1" dirty="0" err="1" smtClean="0"/>
              <a:t>Izobután</a:t>
            </a:r>
            <a:r>
              <a:rPr lang="hu-HU" b="1" dirty="0" smtClean="0"/>
              <a:t> rögzítése az adatbázisban:</a:t>
            </a:r>
          </a:p>
          <a:p>
            <a:r>
              <a:rPr lang="hu-HU" dirty="0" smtClean="0"/>
              <a:t>Az R-600a hűtőközeg (</a:t>
            </a:r>
            <a:r>
              <a:rPr lang="hu-HU" dirty="0" err="1" smtClean="0"/>
              <a:t>izobután</a:t>
            </a:r>
            <a:r>
              <a:rPr lang="hu-HU" dirty="0" smtClean="0"/>
              <a:t>) nem fluortartalmú gáz , ezért amennyiben tisztán alkalmazzák nem kell a felhasználást rögzíteni a Klímagáz adatbázisban. Azonban, ha az R-600a egy olyan keverék egyik eleme, amely fluortartalmú gázt is tartalmaz, akkor a keverék részeként természetesen ez is </a:t>
            </a:r>
            <a:r>
              <a:rPr lang="hu-HU" dirty="0" err="1" smtClean="0"/>
              <a:t>bejelentésköteles</a:t>
            </a:r>
            <a:r>
              <a:rPr lang="hu-HU" dirty="0" smtClean="0"/>
              <a:t>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hűtőközeg keverékek „</a:t>
            </a:r>
            <a:r>
              <a:rPr lang="hu-HU" dirty="0" err="1"/>
              <a:t>Blendek</a:t>
            </a:r>
            <a:r>
              <a:rPr lang="hu-HU" dirty="0"/>
              <a:t>” </a:t>
            </a:r>
          </a:p>
          <a:p>
            <a:r>
              <a:rPr lang="hu-HU" dirty="0"/>
              <a:t>A keverékeket elsősorban azzal a céllal kísérletezték ki, hogy a betiltott hűtőközegekkel működő hűtőberendezések meghibásodása (pl. a hűtőközeg elszökése) esetén egy megfelelő, ózon- és klímabarát hűtőközeggel </a:t>
            </a:r>
            <a:r>
              <a:rPr lang="hu-HU" dirty="0" err="1"/>
              <a:t>újratöltve</a:t>
            </a:r>
            <a:r>
              <a:rPr lang="hu-HU" dirty="0"/>
              <a:t>, tovább lehessen üzemeltetni. Az egyanyagú klórmentes közegek erre a célra vagy termodinamikai jellemzőik, vagy a kenőanyagokhoz való viszonyuk (nem oldódnak az ásványi olajokban) miatt nem nagyon felelnek meg. Így az átállásnál a költséges „</a:t>
            </a:r>
            <a:r>
              <a:rPr lang="hu-HU" dirty="0" err="1"/>
              <a:t>retrofit</a:t>
            </a:r>
            <a:r>
              <a:rPr lang="hu-HU" dirty="0"/>
              <a:t>” eljárás helyett, a gazdaságosabb „</a:t>
            </a:r>
            <a:r>
              <a:rPr lang="hu-HU" dirty="0" err="1"/>
              <a:t>drop</a:t>
            </a:r>
            <a:r>
              <a:rPr lang="hu-HU" dirty="0"/>
              <a:t>-in” eljárást alkalmazzák. Mivel a „</a:t>
            </a:r>
            <a:r>
              <a:rPr lang="hu-HU" dirty="0" err="1"/>
              <a:t>retrofit</a:t>
            </a:r>
            <a:r>
              <a:rPr lang="hu-HU" dirty="0"/>
              <a:t>” eljárásnál a régi </a:t>
            </a:r>
            <a:r>
              <a:rPr lang="hu-HU" dirty="0" err="1"/>
              <a:t>olajat</a:t>
            </a:r>
            <a:r>
              <a:rPr lang="hu-HU" dirty="0"/>
              <a:t> tökéletesen el kell távolítani a berendezésből, ez nagyon költséges folyamat</a:t>
            </a:r>
            <a:r>
              <a:rPr lang="hu-HU" dirty="0" smtClean="0"/>
              <a:t>.</a:t>
            </a:r>
          </a:p>
          <a:p>
            <a:r>
              <a:rPr lang="hu-HU" dirty="0" smtClean="0"/>
              <a:t>Az </a:t>
            </a:r>
            <a:r>
              <a:rPr lang="hu-HU" dirty="0"/>
              <a:t>egyanyagú klórmentes közegek erre a célra vagy termodinamikai jellemzőik, vagy a kenőanyagokhoz való viszonyuk (nem oldódnak az ásványi olajokban) miatt nem nagyon felelnek meg. Így az átállásnál a költséges „</a:t>
            </a:r>
            <a:r>
              <a:rPr lang="hu-HU" dirty="0" err="1"/>
              <a:t>retrofit</a:t>
            </a:r>
            <a:r>
              <a:rPr lang="hu-HU" dirty="0"/>
              <a:t>” eljárás helyett, a gazdaságosabb „</a:t>
            </a:r>
            <a:r>
              <a:rPr lang="hu-HU" dirty="0" err="1"/>
              <a:t>drop</a:t>
            </a:r>
            <a:r>
              <a:rPr lang="hu-HU" dirty="0"/>
              <a:t>-in” eljárást alkalmazzák. Mivel a „</a:t>
            </a:r>
            <a:r>
              <a:rPr lang="hu-HU" dirty="0" err="1"/>
              <a:t>retrofit</a:t>
            </a:r>
            <a:r>
              <a:rPr lang="hu-HU" dirty="0"/>
              <a:t>” eljárásnál a régi </a:t>
            </a:r>
            <a:r>
              <a:rPr lang="hu-HU" dirty="0" err="1"/>
              <a:t>olajat</a:t>
            </a:r>
            <a:r>
              <a:rPr lang="hu-HU" dirty="0"/>
              <a:t> tökéletesen el kell távolítani a berendezésből, ez nagyon költséges folyamat.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08183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958</Words>
  <Application>Microsoft Office PowerPoint</Application>
  <PresentationFormat>Diavetítés a képernyőre (4:3 oldalarány)</PresentationFormat>
  <Paragraphs>41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Office-téma</vt:lpstr>
      <vt:lpstr>Hűtés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Viczán Csaba</cp:lastModifiedBy>
  <cp:revision>116</cp:revision>
  <dcterms:created xsi:type="dcterms:W3CDTF">2016-10-02T17:22:40Z</dcterms:created>
  <dcterms:modified xsi:type="dcterms:W3CDTF">2021-06-04T21:53:56Z</dcterms:modified>
</cp:coreProperties>
</file>