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6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6" r:id="rId25"/>
    <p:sldId id="287" r:id="rId26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D2F1-D649-4177-A37F-8A44FB74147F}" type="datetimeFigureOut">
              <a:rPr lang="hu-HU" smtClean="0"/>
              <a:pPr/>
              <a:t>2018. 03. 09.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B396D-CB24-46E7-956F-9C82FBF7C3B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D2F1-D649-4177-A37F-8A44FB74147F}" type="datetimeFigureOut">
              <a:rPr lang="hu-HU" smtClean="0"/>
              <a:pPr/>
              <a:t>2018. 03. 09.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B396D-CB24-46E7-956F-9C82FBF7C3B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D2F1-D649-4177-A37F-8A44FB74147F}" type="datetimeFigureOut">
              <a:rPr lang="hu-HU" smtClean="0"/>
              <a:pPr/>
              <a:t>2018. 03. 09.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B396D-CB24-46E7-956F-9C82FBF7C3B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D2F1-D649-4177-A37F-8A44FB74147F}" type="datetimeFigureOut">
              <a:rPr lang="hu-HU" smtClean="0"/>
              <a:pPr/>
              <a:t>2018. 03. 09.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B396D-CB24-46E7-956F-9C82FBF7C3B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D2F1-D649-4177-A37F-8A44FB74147F}" type="datetimeFigureOut">
              <a:rPr lang="hu-HU" smtClean="0"/>
              <a:pPr/>
              <a:t>2018. 03. 09.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B396D-CB24-46E7-956F-9C82FBF7C3B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D2F1-D649-4177-A37F-8A44FB74147F}" type="datetimeFigureOut">
              <a:rPr lang="hu-HU" smtClean="0"/>
              <a:pPr/>
              <a:t>2018. 03. 09.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B396D-CB24-46E7-956F-9C82FBF7C3B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D2F1-D649-4177-A37F-8A44FB74147F}" type="datetimeFigureOut">
              <a:rPr lang="hu-HU" smtClean="0"/>
              <a:pPr/>
              <a:t>2018. 03. 09.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B396D-CB24-46E7-956F-9C82FBF7C3B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D2F1-D649-4177-A37F-8A44FB74147F}" type="datetimeFigureOut">
              <a:rPr lang="hu-HU" smtClean="0"/>
              <a:pPr/>
              <a:t>2018. 03. 09.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B396D-CB24-46E7-956F-9C82FBF7C3B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D2F1-D649-4177-A37F-8A44FB74147F}" type="datetimeFigureOut">
              <a:rPr lang="hu-HU" smtClean="0"/>
              <a:pPr/>
              <a:t>2018. 03. 09.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B396D-CB24-46E7-956F-9C82FBF7C3B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D2F1-D649-4177-A37F-8A44FB74147F}" type="datetimeFigureOut">
              <a:rPr lang="hu-HU" smtClean="0"/>
              <a:pPr/>
              <a:t>2018. 03. 09.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B396D-CB24-46E7-956F-9C82FBF7C3B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D2F1-D649-4177-A37F-8A44FB74147F}" type="datetimeFigureOut">
              <a:rPr lang="hu-HU" smtClean="0"/>
              <a:pPr/>
              <a:t>2018. 03. 09.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B396D-CB24-46E7-956F-9C82FBF7C3B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ED2F1-D649-4177-A37F-8A44FB74147F}" type="datetimeFigureOut">
              <a:rPr lang="hu-HU" smtClean="0"/>
              <a:pPr/>
              <a:t>2018. 03. 09.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7B396D-CB24-46E7-956F-9C82FBF7C3B2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 smtClean="0"/>
              <a:t>Hűtés</a:t>
            </a:r>
            <a:endParaRPr lang="hu-HU" dirty="0"/>
          </a:p>
        </p:txBody>
      </p:sp>
      <p:sp>
        <p:nvSpPr>
          <p:cNvPr id="4" name="Alcím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doboz 2"/>
          <p:cNvSpPr txBox="1"/>
          <p:nvPr/>
        </p:nvSpPr>
        <p:spPr>
          <a:xfrm>
            <a:off x="395536" y="260648"/>
            <a:ext cx="8352928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hu-HU" b="1" dirty="0" smtClean="0"/>
              <a:t>Mikor a kompresszor feltöltve, forog, és maximális mennyiséget szállít:</a:t>
            </a:r>
            <a:r>
              <a:rPr lang="hu-HU" dirty="0" smtClean="0"/>
              <a:t/>
            </a:r>
            <a:br>
              <a:rPr lang="hu-HU" dirty="0" smtClean="0"/>
            </a:br>
            <a:r>
              <a:rPr lang="hu-HU" dirty="0" smtClean="0"/>
              <a:t/>
            </a:r>
            <a:br>
              <a:rPr lang="hu-HU" dirty="0" smtClean="0"/>
            </a:br>
            <a:r>
              <a:rPr lang="hu-HU" dirty="0" smtClean="0"/>
              <a:t>   A kompresszor Indulásakor a vezérlőtárcsa enyhén dőlt, egy kevés gázt szállít a kompressziós térbe. Ekkor a tengellyel együtt forgó vezértárcsa kis mértékben tovább dől - ezzel növelve a dugattyúk löketét. A dugattyúk minden egyes löketnél egy kicsivel többet szívnak, s kicsivel többet szállítanak - ez viszont növeli a magas oldali nyomást, és csökkenti az alacsony oldalit. Eközben a vezérlőszelep alacsony oldali szelepe nyitva, tehát a lecsökkent alacsony oldali nyomás a vezérlő kamrában is megjelenik.  </a:t>
            </a:r>
          </a:p>
          <a:p>
            <a:r>
              <a:rPr lang="hu-HU" dirty="0" smtClean="0"/>
              <a:t>   A vezérlő kamrában megjelenő nyomás, és a tengelyt körülölelő rugó erejének különbsége nyomja a hengerfej felé a dugattyú alját. Ahogy a kompresszor tovább dolgozik, az összesűrített hűtőközeg által a dugattyú tetejére ható nyomóerő hamarosan nagyobb lesz, mint ami a dugattyú aljára hat. Idővel tehát F1 nagyobb mint F2.</a:t>
            </a:r>
            <a:br>
              <a:rPr lang="hu-HU" dirty="0" smtClean="0"/>
            </a:br>
            <a:r>
              <a:rPr lang="hu-HU" dirty="0" smtClean="0"/>
              <a:t/>
            </a:r>
            <a:br>
              <a:rPr lang="hu-HU" dirty="0" smtClean="0"/>
            </a:br>
            <a:r>
              <a:rPr lang="hu-HU" dirty="0" smtClean="0"/>
              <a:t>  Mikor ez bekövetkezik, a vezérlő tárcsának a csuklóval szembeni oldala (a rajzon felül) balra nyomódik, megdől, ezzel növelve a kompresszor löketét és szállítását. Tehát a kompresszor még több hűtőközeget szív, és nyom ki a nagynyomású oldalra. Ez tovább növeli a magas oldal nyomását, és csökkenti a szívott oldalét. A vezérlő szelep az alacsony oldali nyomást nyitva tartja a vezérlő kamra felé, tehát ez utóbbi nyomása is csökken. Ez tovább növeli a dugattyúra ható visszatérítő erőt (F1 - F2), mely növeli a vezérlő tárcsa dőlésszögét, ezzel a kompresszor szállítását.</a:t>
            </a:r>
            <a:br>
              <a:rPr lang="hu-HU" dirty="0" smtClean="0"/>
            </a:br>
            <a:r>
              <a:rPr lang="hu-HU" dirty="0" smtClean="0"/>
              <a:t>  Ez az öngerjesztő folyamat mindaddig tart, míg a vezérlőtárcsa eléri a maximális dőlésszöget. Ekkor a kompresszor is elérte szállításának maximumát.</a:t>
            </a:r>
            <a:endParaRPr lang="hu-H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332656"/>
            <a:ext cx="382905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zövegdoboz 2"/>
          <p:cNvSpPr txBox="1"/>
          <p:nvPr/>
        </p:nvSpPr>
        <p:spPr>
          <a:xfrm>
            <a:off x="467544" y="2780928"/>
            <a:ext cx="82089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 smtClean="0"/>
              <a:t> A kompresszor szállításának leszabályozása minimumra.</a:t>
            </a:r>
            <a:r>
              <a:rPr lang="hu-HU" dirty="0" smtClean="0"/>
              <a:t/>
            </a:r>
            <a:br>
              <a:rPr lang="hu-HU" dirty="0" smtClean="0"/>
            </a:br>
            <a:r>
              <a:rPr lang="hu-HU" dirty="0" smtClean="0"/>
              <a:t/>
            </a:r>
            <a:br>
              <a:rPr lang="hu-HU" dirty="0" smtClean="0"/>
            </a:br>
            <a:r>
              <a:rPr lang="hu-HU" dirty="0" smtClean="0"/>
              <a:t>Ahogy a klímakompresszor a maximumon dolgozik, az utastér kezd lehűlni, míg eléri a kívánt hőmérsékletet. Ekkor az alacsony oldali nyomás (ezzel a vezérlő kamra nyomása) elég kicsi ahhoz, hogy a harmonika alakú fém membrán megnyúljon, ezzel zárva az alacsony oldali, és nyitva a magas oldali szelepet. A vezérlő kamrába beáramlik a magas nyomású hűtőgáz, így a dugattyúk aljára ható erő nagyobb lesz, mint ami a tetejét nyomja, a kompresszor szállítása csökken.</a:t>
            </a:r>
            <a:endParaRPr lang="hu-H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251520" y="620688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 err="1" smtClean="0"/>
              <a:t>Csúszólapátos</a:t>
            </a:r>
            <a:r>
              <a:rPr lang="hu-HU" b="1" dirty="0" smtClean="0"/>
              <a:t> (</a:t>
            </a:r>
            <a:r>
              <a:rPr lang="hu-HU" b="1" dirty="0" err="1" smtClean="0"/>
              <a:t>sliding</a:t>
            </a:r>
            <a:r>
              <a:rPr lang="hu-HU" b="1" dirty="0" smtClean="0"/>
              <a:t> </a:t>
            </a:r>
            <a:r>
              <a:rPr lang="hu-HU" b="1" dirty="0" err="1" smtClean="0"/>
              <a:t>vane</a:t>
            </a:r>
            <a:r>
              <a:rPr lang="hu-HU" b="1" dirty="0" smtClean="0"/>
              <a:t>) </a:t>
            </a:r>
            <a:br>
              <a:rPr lang="hu-HU" b="1" dirty="0" smtClean="0"/>
            </a:br>
            <a:r>
              <a:rPr lang="hu-HU" b="1" dirty="0" smtClean="0"/>
              <a:t>klímakompresszor: </a:t>
            </a:r>
            <a:r>
              <a:rPr lang="hu-HU" dirty="0" smtClean="0"/>
              <a:t/>
            </a:r>
            <a:br>
              <a:rPr lang="hu-HU" dirty="0" smtClean="0"/>
            </a:br>
            <a:r>
              <a:rPr lang="hu-HU" dirty="0" smtClean="0"/>
              <a:t>A forgó részbe mart résekbe helyezett lapátokat a centripetális erő szorítja a ház falához. A tengely egy fordulatára az összes lapát elvégez 2 szívó és 2 </a:t>
            </a:r>
            <a:r>
              <a:rPr lang="hu-HU" dirty="0" err="1" smtClean="0"/>
              <a:t>sürítő</a:t>
            </a:r>
            <a:r>
              <a:rPr lang="hu-HU" dirty="0" smtClean="0"/>
              <a:t> ütemet.</a:t>
            </a:r>
            <a:endParaRPr lang="hu-H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132856"/>
            <a:ext cx="3057525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zövegdoboz 3"/>
          <p:cNvSpPr txBox="1"/>
          <p:nvPr/>
        </p:nvSpPr>
        <p:spPr>
          <a:xfrm>
            <a:off x="539552" y="3645024"/>
            <a:ext cx="78488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 smtClean="0"/>
              <a:t>Csiga (</a:t>
            </a:r>
            <a:r>
              <a:rPr lang="hu-HU" b="1" dirty="0" err="1" smtClean="0"/>
              <a:t>scroll</a:t>
            </a:r>
            <a:r>
              <a:rPr lang="hu-HU" b="1" dirty="0" smtClean="0"/>
              <a:t>) klímakompresszor:</a:t>
            </a:r>
            <a:r>
              <a:rPr lang="hu-HU" dirty="0" smtClean="0"/>
              <a:t/>
            </a:r>
            <a:br>
              <a:rPr lang="hu-HU" dirty="0" smtClean="0"/>
            </a:br>
            <a:r>
              <a:rPr lang="hu-HU" dirty="0" smtClean="0"/>
              <a:t>A mozgó csiga imbolygó (nem forgó) mozgást végez az álló csigában, így a kettő közötti távolság fokozatosan csökken. </a:t>
            </a:r>
            <a:br>
              <a:rPr lang="hu-HU" dirty="0" smtClean="0"/>
            </a:br>
            <a:r>
              <a:rPr lang="hu-HU" dirty="0" smtClean="0"/>
              <a:t>Az üzeme nagyon csendes és jó hatásfokú, általában kis autókban használják.</a:t>
            </a:r>
            <a:endParaRPr lang="hu-HU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4941168"/>
            <a:ext cx="2771775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611560" y="404664"/>
            <a:ext cx="784887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 smtClean="0"/>
              <a:t>A klímakompresszor tengelykapcsolójának felépítése:</a:t>
            </a:r>
            <a:endParaRPr lang="hu-HU" dirty="0" smtClean="0"/>
          </a:p>
          <a:p>
            <a:endParaRPr lang="hu-HU" dirty="0" smtClean="0"/>
          </a:p>
          <a:p>
            <a:r>
              <a:rPr lang="hu-HU" dirty="0" smtClean="0"/>
              <a:t> A tengelykapcsoló feladata a forgó mozgás átvitele a kompresszor szíjtárcsájáról annak tengelyére, mikor az elektromágnes áramot kap.</a:t>
            </a:r>
            <a:br>
              <a:rPr lang="hu-HU" dirty="0" smtClean="0"/>
            </a:br>
            <a:r>
              <a:rPr lang="hu-HU" dirty="0" smtClean="0"/>
              <a:t>A szíjtárcsa a meghajtást bordás vagy ékszíjon keresztül a motor tengelyéről kapja. Mikor a </a:t>
            </a:r>
            <a:r>
              <a:rPr lang="hu-HU" dirty="0" err="1" smtClean="0"/>
              <a:t>mágnestekercs</a:t>
            </a:r>
            <a:r>
              <a:rPr lang="hu-HU" dirty="0" smtClean="0"/>
              <a:t> nem kap áramot, a klímakompresszor szíjtárcsája szabadon forog, a kompresszor áll - nem szállítja a hűtőközeget.</a:t>
            </a:r>
            <a:br>
              <a:rPr lang="hu-HU" dirty="0" smtClean="0"/>
            </a:br>
            <a:r>
              <a:rPr lang="hu-HU" dirty="0" smtClean="0"/>
              <a:t>Ha a </a:t>
            </a:r>
            <a:r>
              <a:rPr lang="hu-HU" dirty="0" err="1" smtClean="0"/>
              <a:t>mágnestekercs</a:t>
            </a:r>
            <a:r>
              <a:rPr lang="hu-HU" dirty="0" smtClean="0"/>
              <a:t> áramot kap, az első tárcsát nekiszorítja a szíjtárcsa homlok felületének, így annak forgó mozgását átadja a kompresszornak - a hűtőközeg szállítása beindul.</a:t>
            </a:r>
          </a:p>
          <a:p>
            <a:endParaRPr lang="hu-H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3717032"/>
            <a:ext cx="4752528" cy="2038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323528" y="260648"/>
            <a:ext cx="842493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Az </a:t>
            </a:r>
            <a:r>
              <a:rPr lang="hu-HU" dirty="0" err="1" smtClean="0"/>
              <a:t>inverteres</a:t>
            </a:r>
            <a:r>
              <a:rPr lang="hu-HU" dirty="0" smtClean="0"/>
              <a:t> és </a:t>
            </a:r>
            <a:r>
              <a:rPr lang="hu-HU" dirty="0" err="1" smtClean="0"/>
              <a:t>on-off</a:t>
            </a:r>
            <a:r>
              <a:rPr lang="hu-HU" dirty="0" smtClean="0"/>
              <a:t> klíma különbségei</a:t>
            </a:r>
          </a:p>
          <a:p>
            <a:r>
              <a:rPr lang="hu-HU" dirty="0" smtClean="0"/>
              <a:t>Az </a:t>
            </a:r>
            <a:r>
              <a:rPr lang="hu-HU" dirty="0" err="1" smtClean="0"/>
              <a:t>inverteres</a:t>
            </a:r>
            <a:r>
              <a:rPr lang="hu-HU" dirty="0" smtClean="0"/>
              <a:t> és a hagyományos klíma készülékek közt a legalapvetőbb eltérés a fordulatszám szabályozás. Ennek révén kevesebb és fokozatosabb terhelés mellett nagyobb szintű hűtési és fűtési hatékonyságot érhetünk el. A légkondicionálók leadott névleges teljesítménye nő, ezzel szemben fogyasztásuk pedig erőteljesen csökken. További előnye az </a:t>
            </a:r>
            <a:r>
              <a:rPr lang="hu-HU" dirty="0" err="1" smtClean="0"/>
              <a:t>inverteres</a:t>
            </a:r>
            <a:r>
              <a:rPr lang="hu-HU" dirty="0" smtClean="0"/>
              <a:t> gépeknek, hogy sokkalta csendesebbek, illetve egyenletesebb hőérzetet biztosítanak, így növelve a komfortérzetet. Továbbá jóval hamarabb képesek lehűteni egy azonos méretű teret, mint </a:t>
            </a:r>
            <a:r>
              <a:rPr lang="hu-HU" dirty="0" err="1" smtClean="0"/>
              <a:t>on-off</a:t>
            </a:r>
            <a:r>
              <a:rPr lang="hu-HU" dirty="0" smtClean="0"/>
              <a:t> testvéreik. Az </a:t>
            </a:r>
            <a:r>
              <a:rPr lang="hu-HU" dirty="0" err="1" smtClean="0"/>
              <a:t>inverteres</a:t>
            </a:r>
            <a:r>
              <a:rPr lang="hu-HU" dirty="0" smtClean="0"/>
              <a:t> klímák élettartama hosszabb.</a:t>
            </a:r>
          </a:p>
          <a:p>
            <a:r>
              <a:rPr lang="hu-HU" dirty="0" smtClean="0"/>
              <a:t>Az </a:t>
            </a:r>
            <a:r>
              <a:rPr lang="hu-HU" dirty="0" err="1" smtClean="0"/>
              <a:t>inverteres</a:t>
            </a:r>
            <a:r>
              <a:rPr lang="hu-HU" dirty="0" smtClean="0"/>
              <a:t> készülékek ára magasabb és esetleges meghibásodásuk esetén a szerelési költségük jóval magasabb. Ennek oka a nagyobb anyagköltség és a komplexebb technológiák alkalmazása. Viszont 2013-tól betiltották az </a:t>
            </a:r>
            <a:r>
              <a:rPr lang="hu-HU" dirty="0" err="1" smtClean="0"/>
              <a:t>on-off</a:t>
            </a:r>
            <a:r>
              <a:rPr lang="hu-HU" dirty="0" smtClean="0"/>
              <a:t> készülékek behozatalát az EU területére. Csak a meglévő készletek eladása engedélyezett. Így rövid időn belül eltűnnek a forgalomból.</a:t>
            </a:r>
            <a:endParaRPr lang="hu-H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980728"/>
            <a:ext cx="4352925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052736"/>
            <a:ext cx="2600325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548680"/>
            <a:ext cx="3667125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3861048"/>
            <a:ext cx="4029075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476672"/>
            <a:ext cx="7111488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692696"/>
            <a:ext cx="3019425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628800"/>
            <a:ext cx="3067050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04664"/>
            <a:ext cx="3381375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zövegdoboz 2"/>
          <p:cNvSpPr txBox="1"/>
          <p:nvPr/>
        </p:nvSpPr>
        <p:spPr>
          <a:xfrm>
            <a:off x="395536" y="3717032"/>
            <a:ext cx="82089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A termosztatikus expanziós szelep (TXV) gondoskodik a folyékony, nagynyomású hűtőközegnek az </a:t>
            </a:r>
            <a:r>
              <a:rPr lang="hu-HU" dirty="0" err="1" smtClean="0"/>
              <a:t>elpárolog-tatóba</a:t>
            </a:r>
            <a:r>
              <a:rPr lang="hu-HU" dirty="0" smtClean="0"/>
              <a:t> juttatásáról egy finom permet formájában. Itt, mivel a nyomás lecsökkent, a hűtőközeg elpárolog, lehűl.  A termosztatikus expanziós szelep a jó hatásfokú klímarendszerek nélkülözhetetlen alkatrésze. Egyszerűbb, olcsóbb klímákban a jóval költségtakarékosabb kapilláris csövet használják.</a:t>
            </a:r>
          </a:p>
          <a:p>
            <a:r>
              <a:rPr lang="hu-HU" dirty="0" smtClean="0"/>
              <a:t>Az elpárologtatóba jutó hűtőközeg mennyisége több szempontból is kritikus. Ha túl alacsony, a klímarendszer hatásfoka leromlik, ha pedig túl magas, az elpárologtató lamelláira ráfagy a pára, meggátolva a levegő áramlását. A másik nagy veszélye a túladagolásnak, hogy amennyiben az expanziós szelepből folyékony hűtőközeg kerül a kompresszorba, az annak tönkremenetelét okozhatja.</a:t>
            </a:r>
            <a:endParaRPr lang="hu-HU" dirty="0"/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60648"/>
            <a:ext cx="245745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179512" y="260648"/>
            <a:ext cx="871296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Járműklíma hűtőközeg</a:t>
            </a:r>
          </a:p>
          <a:p>
            <a:r>
              <a:rPr lang="hu-HU" dirty="0" smtClean="0"/>
              <a:t>Az Európai Unió a </a:t>
            </a:r>
            <a:r>
              <a:rPr lang="hu-HU" b="1" dirty="0" smtClean="0"/>
              <a:t>Kiotói Jegyzőkönyvben </a:t>
            </a:r>
            <a:r>
              <a:rPr lang="hu-HU" dirty="0" smtClean="0"/>
              <a:t>vállalt kötelezettségei nyomán 2006-ban fogadta el az </a:t>
            </a:r>
            <a:r>
              <a:rPr lang="hu-HU" b="1" dirty="0" smtClean="0"/>
              <a:t>üvegházhatású </a:t>
            </a:r>
            <a:r>
              <a:rPr lang="hu-HU" b="1" dirty="0" smtClean="0"/>
              <a:t>gázokra(</a:t>
            </a:r>
            <a:r>
              <a:rPr lang="hu-HU" b="1" dirty="0" err="1" smtClean="0"/>
              <a:t>Fühg</a:t>
            </a:r>
            <a:r>
              <a:rPr lang="hu-HU" b="1" smtClean="0"/>
              <a:t>) </a:t>
            </a:r>
            <a:r>
              <a:rPr lang="hu-HU" dirty="0" smtClean="0"/>
              <a:t>vonatkozó szabályozását (EK 2006/40-es irányelv), és ennek részekén folyamatosan vissza szeretnék szorítani az úgynevezett halogénezett szénhidrogének felhasználását: 2030-ra a 2006-os szint 30 százaléka a cél.</a:t>
            </a:r>
          </a:p>
          <a:p>
            <a:endParaRPr lang="hu-HU" dirty="0" smtClean="0"/>
          </a:p>
          <a:p>
            <a:r>
              <a:rPr lang="hu-HU" dirty="0" smtClean="0"/>
              <a:t>Az autókban használt klímaberendezéseknek elég jelentős a szivárgási vesztesége: akár évi 35% is lehet, azaz a világ autóparkja körülbelül százezer tonnányi klímagázt enged ki így a környezetbe. Ugyanakkor freongázokat sok más területen használnak, például habosításra, kozmetikai iparban, alumínium-gyártásban – az autók valójában alig 10 százalékért felelnek, de a teljes hűtéstechnikai ágazat, </a:t>
            </a:r>
            <a:r>
              <a:rPr lang="hu-HU" dirty="0" err="1" smtClean="0"/>
              <a:t>épületklíma-hűtőház-háztartási</a:t>
            </a:r>
            <a:r>
              <a:rPr lang="hu-HU" dirty="0" smtClean="0"/>
              <a:t> hűtők sem ad többet a kibocsátás felénél. Egy-egy személyautóban 30-60 dekányi hűtőközeg kering, egy nagyobb gépjárműben már előfordulhat akár 90 deka, egy duplaklímás kisbuszba pedig akár 1,2-1,3 kiló ilyen gázt is betöltenek.</a:t>
            </a:r>
          </a:p>
          <a:p>
            <a:endParaRPr lang="hu-HU" dirty="0" smtClean="0"/>
          </a:p>
          <a:p>
            <a:r>
              <a:rPr lang="hu-HU" dirty="0" smtClean="0"/>
              <a:t>Az autó hűtésben régóta használt az R12, vagyis a klasszikus Freon-12 (</a:t>
            </a:r>
            <a:r>
              <a:rPr lang="hu-HU" dirty="0" err="1" smtClean="0"/>
              <a:t>difluor-diklórmetán</a:t>
            </a:r>
            <a:r>
              <a:rPr lang="hu-HU" dirty="0" smtClean="0"/>
              <a:t>) volt hűtőközeg az ózon károsító hatás miatt kikerült a forgalomból. Az új hűtőközeg, az R134a – amit a mai napig használunk – köztudottan rákkeltő, ehhez át kellett méretezni a klímarendszereket, azaz a régebbi autókba, hűtőgépekbe nem lehetett csak úgy beletölteni.</a:t>
            </a:r>
            <a:endParaRPr lang="hu-H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179512" y="188640"/>
            <a:ext cx="8712968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 A termosztatikus expanziós szelep érzékelő tartályát az elpárologtató kimenetére rögzítik oly módon, hogy annak hőmérsékletét átvegye. </a:t>
            </a:r>
            <a:br>
              <a:rPr lang="hu-HU" dirty="0" smtClean="0"/>
            </a:br>
            <a:r>
              <a:rPr lang="hu-HU" dirty="0" smtClean="0"/>
              <a:t>Ez a tartály a klíma hűtőközegéhez hasonló folyadékkal van töltve, így térfogata, s ezzel nyomása a hőmérséklet növekedésével nagy mértékben nő, lehűlve csökken.</a:t>
            </a:r>
            <a:br>
              <a:rPr lang="hu-HU" dirty="0" smtClean="0"/>
            </a:br>
            <a:r>
              <a:rPr lang="hu-HU" dirty="0" smtClean="0"/>
              <a:t>Az expanziós szelepen átfolyó hűtőközeg mennyiségét a membrán 2 oldalán fellépő nyomásviszonyok és a rugó ereje együttesen határozza meg. A </a:t>
            </a:r>
            <a:r>
              <a:rPr lang="hu-HU" dirty="0" err="1" smtClean="0"/>
              <a:t>hőérzékelőnek</a:t>
            </a:r>
            <a:r>
              <a:rPr lang="hu-HU" dirty="0" smtClean="0"/>
              <a:t> </a:t>
            </a:r>
            <a:r>
              <a:rPr lang="hu-HU" dirty="0" err="1" smtClean="0"/>
              <a:t>a</a:t>
            </a:r>
            <a:r>
              <a:rPr lang="hu-HU" dirty="0" smtClean="0"/>
              <a:t> membrán fölé vezetett nyomása a szelepet nyitni, a rugó zárni igyekszik. A kompresszor által keltett szívó hatást pedig a membrán alá vezetik, így mikor a kompresszor forog, szintén nyitni próbálja a szelepet.</a:t>
            </a:r>
            <a:br>
              <a:rPr lang="hu-HU" dirty="0" smtClean="0"/>
            </a:br>
            <a:r>
              <a:rPr lang="hu-HU" dirty="0" smtClean="0"/>
              <a:t>A szelepet úgy méretezik, hogy akkor nyisson, mikor az elpárologtató hőmérséklete 2-9 Celsius fokkal magasabb, mint a hűtőközeg forráspontja </a:t>
            </a:r>
            <a:r>
              <a:rPr lang="hu-HU" dirty="0" err="1" smtClean="0"/>
              <a:t>-a</a:t>
            </a:r>
            <a:r>
              <a:rPr lang="hu-HU" dirty="0" smtClean="0"/>
              <a:t> klímarendszerben adott nyomáson. Ezt a hőmérséklet különbséget nevezek </a:t>
            </a:r>
            <a:r>
              <a:rPr lang="hu-HU" b="1" dirty="0" smtClean="0"/>
              <a:t>'</a:t>
            </a:r>
            <a:r>
              <a:rPr lang="hu-HU" b="1" dirty="0" err="1" smtClean="0"/>
              <a:t>túlhevítés'</a:t>
            </a:r>
            <a:r>
              <a:rPr lang="hu-HU" dirty="0" err="1" smtClean="0"/>
              <a:t>-nek</a:t>
            </a:r>
            <a:r>
              <a:rPr lang="hu-HU" dirty="0" smtClean="0"/>
              <a:t>. Ez garantálja, hogy a kompresszorba sohase kerülhessen folyékony hűtőközeg.</a:t>
            </a:r>
          </a:p>
          <a:p>
            <a:r>
              <a:rPr lang="hu-HU" dirty="0" smtClean="0"/>
              <a:t>Ha az elpárologtató kimeneti pontja felmelegszik, ez átadja a hőt a </a:t>
            </a:r>
            <a:r>
              <a:rPr lang="hu-HU" dirty="0" err="1" smtClean="0"/>
              <a:t>hőérzékelő</a:t>
            </a:r>
            <a:r>
              <a:rPr lang="hu-HU" dirty="0" smtClean="0"/>
              <a:t> tartálynak. Ekkor a tartályban lévő folyadék hőfoka, s ezzel a nyomása megnő.</a:t>
            </a:r>
          </a:p>
          <a:p>
            <a:r>
              <a:rPr lang="hu-HU" dirty="0" smtClean="0"/>
              <a:t>Ezt a nyomást vezetik a kapilláris csövön a membrán fölé, az "A" jelű kamrába. Az általa létrehozott nyomó erő a membránt a rajzon lefelé tolja, tehát a szelepet nyitni igyekszik.</a:t>
            </a:r>
          </a:p>
          <a:p>
            <a:r>
              <a:rPr lang="hu-HU" dirty="0" smtClean="0"/>
              <a:t>Az expanziós szelepen áthaladó hűtőközeg mennyisége tehát az elpárologtató hőfokával egyenesen arányos. Ha ez utóbbi melegebb, a membránt nagyobb erő nyomja lefelé, így a szelep jobban nyit. Ha az elpárologtató lehűl, a szelep záró irányban mozdul, s az átáramló hűtőközeg mennyisége csökken.</a:t>
            </a:r>
          </a:p>
          <a:p>
            <a:endParaRPr lang="hu-H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179512" y="260648"/>
            <a:ext cx="864096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Mikor a kompresszor bekapcsol, nyomásesést hoz létre az elpárologtatóban. Ezt a kapilláris csővel a "B" kamrába vezetik, így a nyomásesés a membránt a rajzon lefelé, a szelep nyitó irányába mozgatja.</a:t>
            </a:r>
          </a:p>
          <a:p>
            <a:r>
              <a:rPr lang="hu-HU" dirty="0" smtClean="0"/>
              <a:t>Ez összeadódva az  "A" kamrában lévő nyomás által létrehozott erővel legyőzi a rugóerőt, így a szelep kinyit. </a:t>
            </a:r>
          </a:p>
          <a:p>
            <a:r>
              <a:rPr lang="hu-HU" dirty="0" smtClean="0"/>
              <a:t>Tehát kimondhatjuk, hogy a szelep nyitása, s ezzel az átáramló hűtőközeg mennyisége a kompresszor fordulatszámával egyenesen arányos. A kompresszor minél gyorsabban forog, annál nagyobb nyomáscsökkentést hoz létre, annál jobban nyitja a szelepet. Ugyanígy, ha a kompresszor lassul, a nyomás értéke nő, a szelep záró irányban mozdul.</a:t>
            </a:r>
          </a:p>
          <a:p>
            <a:endParaRPr lang="hu-HU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501008"/>
            <a:ext cx="2714625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573016"/>
            <a:ext cx="2705100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323528" y="332656"/>
            <a:ext cx="849694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Túlhevítés</a:t>
            </a:r>
            <a:r>
              <a:rPr lang="hu-HU" i="1" dirty="0" smtClean="0"/>
              <a:t>: az a hőfok, amennyivel az elpárologató kimenetén lévő hőfok magasabb, mint a hűtőközeg forráspontja az adott nyomáson</a:t>
            </a:r>
            <a:r>
              <a:rPr lang="hu-HU" dirty="0" smtClean="0"/>
              <a:t>)</a:t>
            </a:r>
            <a:br>
              <a:rPr lang="hu-HU" dirty="0" smtClean="0"/>
            </a:br>
            <a:r>
              <a:rPr lang="hu-HU" dirty="0" smtClean="0"/>
              <a:t>Utóhűtés:</a:t>
            </a:r>
            <a:r>
              <a:rPr lang="hu-HU" i="1" dirty="0" smtClean="0"/>
              <a:t> az a hőfok, amennyivel a szelep bemenetén lévő hőfok alacsonyabb, mint a hűtőközeg forráspontja az adott nyomáson</a:t>
            </a:r>
            <a:r>
              <a:rPr lang="hu-HU" dirty="0" smtClean="0"/>
              <a:t>)</a:t>
            </a:r>
          </a:p>
          <a:p>
            <a:endParaRPr lang="hu-HU" dirty="0" smtClean="0"/>
          </a:p>
          <a:p>
            <a:r>
              <a:rPr lang="hu-HU" dirty="0" smtClean="0"/>
              <a:t>COP/EER:</a:t>
            </a:r>
          </a:p>
          <a:p>
            <a:r>
              <a:rPr lang="hu-HU" dirty="0" smtClean="0"/>
              <a:t>A klímaberendezések energia hatékonysági jósági fokát azzal tudjuk jellemezni , hogy a befektetett elektromos teljesítményből mennyi hűtési , illetve hőszivattyús berendezések esetén mennyi fűtési energiát lehet nyerni. A kivett teljesítmény és a befektetett teljesítmény hányadosa ad meg egy az adott készülékre jellemző értéket.</a:t>
            </a:r>
          </a:p>
          <a:p>
            <a:r>
              <a:rPr lang="hu-HU" dirty="0" smtClean="0"/>
              <a:t>A hűtést az EER , a fűtést a COP értékkel jellemzik . Ezek jellemzően 2,5 és 4 közötti érték  ami alapján besorolják a készülékeket . </a:t>
            </a:r>
          </a:p>
          <a:p>
            <a:endParaRPr lang="hu-H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395536" y="332656"/>
            <a:ext cx="82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Kiegészítő részegységek, szerelvények:</a:t>
            </a:r>
          </a:p>
          <a:p>
            <a:endParaRPr lang="hu-HU" dirty="0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764704"/>
            <a:ext cx="45720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3212976"/>
            <a:ext cx="3538580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1556792"/>
            <a:ext cx="3762375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700808"/>
            <a:ext cx="3048144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584076"/>
            <a:ext cx="4943475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3573016"/>
            <a:ext cx="4286250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179512" y="332656"/>
            <a:ext cx="856895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Amikor egy ilyen folyamat beindul, az új hűtőközeg lényegesen drágább a réginél, ez történt a kilencvenes években is: az R134a eleinte a többszörösébe került, ám húsz év alatt olcsó lett. Ennek alkalmazását tiltották meg. Egészen pontosan az új autótípusokban már tilos használni.</a:t>
            </a:r>
          </a:p>
          <a:p>
            <a:r>
              <a:rPr lang="hu-HU" dirty="0" smtClean="0"/>
              <a:t>Az R134a helyett nincs sok alternatíva. A </a:t>
            </a:r>
            <a:r>
              <a:rPr lang="hu-HU" dirty="0" err="1" smtClean="0"/>
              <a:t>Honeywell</a:t>
            </a:r>
            <a:r>
              <a:rPr lang="hu-HU" dirty="0" smtClean="0"/>
              <a:t> és a </a:t>
            </a:r>
            <a:r>
              <a:rPr lang="hu-HU" dirty="0" err="1" smtClean="0"/>
              <a:t>Dupont</a:t>
            </a:r>
            <a:r>
              <a:rPr lang="hu-HU" dirty="0" smtClean="0"/>
              <a:t> által szabadalmaztatott HFO-1234yf  nevű gáz nagy előnye, hogy </a:t>
            </a:r>
            <a:r>
              <a:rPr lang="hu-HU" dirty="0" err="1" smtClean="0"/>
              <a:t>hőtechnikai</a:t>
            </a:r>
            <a:r>
              <a:rPr lang="hu-HU" dirty="0" smtClean="0"/>
              <a:t> tulajdonságaiban nem nagyon tér el az eddig használt R134a-tól. Ez azt jelenti, hogy a klímarendszer hasonló nyomásviszonyokkal működhet, nem kell más méretű hőcserélőket használni, sőt, az eddig használt, a rendszerben keringő kenőanyag is megfelel hozzá.</a:t>
            </a:r>
          </a:p>
          <a:p>
            <a:r>
              <a:rPr lang="hu-HU" dirty="0" smtClean="0"/>
              <a:t>A másik alternatíva a szén-dioxid lenne, olyannyira, hogy már ma is léteznek ilyen autóklímák. A CO2 (hűtőközegként R744-nek hívják) azonban egész más felépítésű rendszert igényel, ellenben nem gyúlékony, sőt. Viszont van egy nehezítő tényező: 35 fok feletti külső hőmérsékleteknél a CO2-klíma már nem hatékony, bár a világ autói az esetek 97 százalékában kisebb hőmérséklet mellett dolgoznak, de ez nem </a:t>
            </a:r>
            <a:r>
              <a:rPr lang="hu-HU" dirty="0" err="1" smtClean="0"/>
              <a:t>teljeskörű</a:t>
            </a:r>
            <a:r>
              <a:rPr lang="hu-HU" dirty="0" smtClean="0"/>
              <a:t> megoldás. Ellenben 35 fok alatt a klíma energiaigénye kisebb az R134a-t használóhoz képest, ráadásul a CO2 olcsó.</a:t>
            </a:r>
          </a:p>
          <a:p>
            <a:r>
              <a:rPr lang="hu-HU" dirty="0" smtClean="0"/>
              <a:t>A CO2 szintén üvegházhatást okozó gáz, de sokkal kevésbé, mint az R134a. Utóbbiból ha elszökik egy kilogramm, a károsító hatása akkora, mint kb. másfél tonna CO2-é(1430Kg). A HFO-1234yf egy kilója viszont mindössze négy kiló szén-dioxidnak felel meg ilyen szempontból.</a:t>
            </a:r>
            <a:endParaRPr lang="hu-H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251520" y="332656"/>
            <a:ext cx="8496944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err="1" smtClean="0"/>
              <a:t>HFO-nak</a:t>
            </a:r>
            <a:r>
              <a:rPr lang="hu-HU" dirty="0" smtClean="0"/>
              <a:t> is vannak hátrányai, a 2,3,</a:t>
            </a:r>
            <a:r>
              <a:rPr lang="hu-HU" dirty="0" err="1" smtClean="0"/>
              <a:t>3</a:t>
            </a:r>
            <a:r>
              <a:rPr lang="hu-HU" dirty="0" smtClean="0"/>
              <a:t>,</a:t>
            </a:r>
            <a:r>
              <a:rPr lang="hu-HU" dirty="0" err="1" smtClean="0"/>
              <a:t>3</a:t>
            </a:r>
            <a:r>
              <a:rPr lang="hu-HU" dirty="0" smtClean="0"/>
              <a:t> </a:t>
            </a:r>
            <a:r>
              <a:rPr lang="hu-HU" dirty="0" err="1" smtClean="0"/>
              <a:t>tetrafluorpropén</a:t>
            </a:r>
            <a:r>
              <a:rPr lang="hu-HU" dirty="0" smtClean="0"/>
              <a:t> (egyfajta propilénszármazék), amely minősítés szerint </a:t>
            </a:r>
            <a:r>
              <a:rPr lang="hu-HU" i="1" dirty="0" smtClean="0"/>
              <a:t>közepesen</a:t>
            </a:r>
            <a:r>
              <a:rPr lang="hu-HU" dirty="0" smtClean="0"/>
              <a:t> tűzveszélyes.</a:t>
            </a:r>
          </a:p>
          <a:p>
            <a:r>
              <a:rPr lang="hu-HU" dirty="0" smtClean="0"/>
              <a:t>A HFO másik problémája, hogy az égése közben hidrogénfluorid keletkezik, amely veszélyes anyag, képes megmarni az üveget, bőrön át felszívódva pedig viszonylag kis mennyiségben is szívleállást okoz.</a:t>
            </a:r>
          </a:p>
          <a:p>
            <a:r>
              <a:rPr lang="hu-HU" dirty="0" smtClean="0"/>
              <a:t>HFO egyszerűen gyártható, ugyanakkor még az ipar még nem készült fel a gyártására. Így míg az R134a kilóját 2-4 euróért meg lehet kapni a világpiacon, addig a HFO kilónkénti árát 40 euróra prognosztizálják. Ez nem volt másképp az R134a bevezetésekor sem, majd a termelés felfutásával az árszint csökkent.</a:t>
            </a:r>
          </a:p>
          <a:p>
            <a:endParaRPr lang="hu-HU" dirty="0" smtClean="0"/>
          </a:p>
          <a:p>
            <a:r>
              <a:rPr lang="hu-HU" dirty="0" smtClean="0"/>
              <a:t>GWP</a:t>
            </a:r>
          </a:p>
          <a:p>
            <a:r>
              <a:rPr lang="hu-HU" dirty="0" smtClean="0"/>
              <a:t>A CO2-höz képest (ennek értéke 1) </a:t>
            </a:r>
            <a:r>
              <a:rPr lang="hu-HU" dirty="0" err="1" smtClean="0"/>
              <a:t>hányszoros</a:t>
            </a:r>
            <a:r>
              <a:rPr lang="hu-HU" dirty="0" smtClean="0"/>
              <a:t> a károsító hatás. Ezt a GWP (Global </a:t>
            </a:r>
            <a:r>
              <a:rPr lang="hu-HU" dirty="0" err="1" smtClean="0"/>
              <a:t>Warming</a:t>
            </a:r>
            <a:r>
              <a:rPr lang="hu-HU" dirty="0" smtClean="0"/>
              <a:t> </a:t>
            </a:r>
            <a:r>
              <a:rPr lang="hu-HU" dirty="0" err="1" smtClean="0"/>
              <a:t>Potential</a:t>
            </a:r>
            <a:r>
              <a:rPr lang="hu-HU" dirty="0" smtClean="0"/>
              <a:t>) skálán mérjük, az érték a globális felmelegedést segítő hatást reprezentáló mérőszám.</a:t>
            </a:r>
          </a:p>
          <a:p>
            <a:r>
              <a:rPr lang="hu-HU" dirty="0" smtClean="0"/>
              <a:t>Az R12 károsító hatásának mérőszáma 2400. Ezt le kellett váltani kisebb károsító hatásúra. Az új hűtőközeg az R134a, mérőszáma 1430.</a:t>
            </a:r>
          </a:p>
          <a:p>
            <a:r>
              <a:rPr lang="hu-HU" dirty="0" smtClean="0"/>
              <a:t>Az Európai Bizottság az elmúlt 10 évben sürgetett egy új hűtőközeg bevezetését, mert azt egy uniós direktíva is előírta, miszerint csak olyan közeg használható, aminek a GWP (globális felmelegítő hatás) értéke 150 alatt van. Az úgynevezett F-gáz rendelet ennek értelmében kimondta, hogy 2011-től kezdve az R134a-t már nem lehet használni új autótípusok hűtőközegeként, 2017-től pedig minden eladott új járművet új típusú klímarendszerrel kell felszerelni.</a:t>
            </a:r>
            <a:endParaRPr lang="hu-H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323528" y="260648"/>
            <a:ext cx="849694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Az új klímagáz az R-1234yf, </a:t>
            </a:r>
            <a:r>
              <a:rPr lang="hu-HU" dirty="0" err="1" smtClean="0"/>
              <a:t>GWP-értéke</a:t>
            </a:r>
            <a:r>
              <a:rPr lang="hu-HU" dirty="0" smtClean="0"/>
              <a:t> 4. A </a:t>
            </a:r>
            <a:r>
              <a:rPr lang="hu-HU" dirty="0" err="1" smtClean="0"/>
              <a:t>Honeywell</a:t>
            </a:r>
            <a:r>
              <a:rPr lang="hu-HU" dirty="0" smtClean="0"/>
              <a:t> és a </a:t>
            </a:r>
            <a:r>
              <a:rPr lang="hu-HU" dirty="0" err="1" smtClean="0"/>
              <a:t>Dupont</a:t>
            </a:r>
            <a:r>
              <a:rPr lang="hu-HU" dirty="0" smtClean="0"/>
              <a:t> által szabadalmaztatott HFO-1234yf nevű klíma hűtőközeg nagy előnye, hogy </a:t>
            </a:r>
            <a:r>
              <a:rPr lang="hu-HU" dirty="0" err="1" smtClean="0"/>
              <a:t>hőtechnikai</a:t>
            </a:r>
            <a:r>
              <a:rPr lang="hu-HU" dirty="0" smtClean="0"/>
              <a:t> tulajdonságaiban nem nagyon tér el az eddig használt R134a-tól: hasonló nyomásviszonyokkal működhet, nem kell más méretű hőcserélőket használni.</a:t>
            </a:r>
          </a:p>
          <a:p>
            <a:r>
              <a:rPr lang="hu-HU" dirty="0" smtClean="0"/>
              <a:t>A szervizműveletekhez új klímatöltő, klímaszerviz gép kell.</a:t>
            </a:r>
          </a:p>
          <a:p>
            <a:r>
              <a:rPr lang="hu-HU" dirty="0" smtClean="0"/>
              <a:t>Az R1234ZE hűtőközeget, helyettesítésként használva R134a hűtőközeg helyett, az eredeti berendezés hűtőteljesítménye </a:t>
            </a:r>
            <a:r>
              <a:rPr lang="hu-HU" dirty="0" err="1" smtClean="0"/>
              <a:t>kb</a:t>
            </a:r>
            <a:r>
              <a:rPr lang="hu-HU" dirty="0" smtClean="0"/>
              <a:t> 25 %- </a:t>
            </a:r>
            <a:r>
              <a:rPr lang="hu-HU" dirty="0" err="1" smtClean="0"/>
              <a:t>al</a:t>
            </a:r>
            <a:r>
              <a:rPr lang="hu-HU" dirty="0" smtClean="0"/>
              <a:t> csökkent.</a:t>
            </a:r>
          </a:p>
          <a:p>
            <a:r>
              <a:rPr lang="hu-HU" dirty="0" smtClean="0"/>
              <a:t>De, a jövőbe előretekintve, a gyártók nagyobb térfogatáramú hűtőkörök tervezésével, nagyobb keresztmetszetű csővezetékekkel, és új kompresszorokkal, melyeket direkt erre a hűtőközegre fejlesztettek, egészen jó folyadékhűtő és hőszivattyú berendezéseket alkothatnak, melyek COP- ja jobb is mint a régi hűtőközeggel.</a:t>
            </a:r>
          </a:p>
          <a:p>
            <a:r>
              <a:rPr lang="hu-HU" dirty="0" smtClean="0"/>
              <a:t>Az R-1234yf </a:t>
            </a:r>
            <a:r>
              <a:rPr lang="hu-HU" dirty="0" err="1" smtClean="0"/>
              <a:t>monokomponens</a:t>
            </a:r>
            <a:r>
              <a:rPr lang="hu-HU" dirty="0" smtClean="0"/>
              <a:t>, </a:t>
            </a:r>
            <a:r>
              <a:rPr lang="hu-HU" dirty="0" err="1" smtClean="0"/>
              <a:t>zeotróp</a:t>
            </a:r>
            <a:r>
              <a:rPr lang="hu-HU" dirty="0" smtClean="0"/>
              <a:t> hűtőközeg, tehát a hűtőköri folyamatban nincsen </a:t>
            </a:r>
            <a:r>
              <a:rPr lang="hu-HU" dirty="0" err="1" smtClean="0"/>
              <a:t>glide</a:t>
            </a:r>
            <a:r>
              <a:rPr lang="hu-HU" dirty="0" smtClean="0"/>
              <a:t>, a halmazállapot változás egy adott hőmérsékleten megy végbe.</a:t>
            </a:r>
          </a:p>
          <a:p>
            <a:r>
              <a:rPr lang="hu-HU" dirty="0" smtClean="0"/>
              <a:t/>
            </a:r>
            <a:br>
              <a:rPr lang="hu-HU" dirty="0" smtClean="0"/>
            </a:br>
            <a:endParaRPr lang="hu-H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323528" y="260648"/>
            <a:ext cx="84249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A gépjárművekben alkalmazott klímakompresszorok fajtái:</a:t>
            </a:r>
          </a:p>
          <a:p>
            <a:endParaRPr lang="hu-HU" dirty="0" smtClean="0"/>
          </a:p>
          <a:p>
            <a:r>
              <a:rPr lang="hu-HU" dirty="0" smtClean="0"/>
              <a:t>Axiál dugattyús klímakompresszor</a:t>
            </a:r>
            <a:br>
              <a:rPr lang="hu-HU" dirty="0" smtClean="0"/>
            </a:br>
            <a:r>
              <a:rPr lang="hu-HU" dirty="0" smtClean="0"/>
              <a:t>A tengellyel együtt forgó ferde vezérlő tárcsa mozgatja a tengellyel párhuzamosan szerelt hengerekben mozgó dugattyúkat. A tengely egy fordulatára az összes dugattyú elvégez egy szívó és egy </a:t>
            </a:r>
            <a:r>
              <a:rPr lang="hu-HU" dirty="0" err="1" smtClean="0"/>
              <a:t>sürítő</a:t>
            </a:r>
            <a:r>
              <a:rPr lang="hu-HU" dirty="0" smtClean="0"/>
              <a:t> ütemet. https://www.youtube.com/watch?v=7siy3w-vE5w </a:t>
            </a:r>
            <a:br>
              <a:rPr lang="hu-HU" dirty="0" smtClean="0"/>
            </a:br>
            <a:r>
              <a:rPr lang="hu-HU" dirty="0" smtClean="0"/>
              <a:t>Változó szállítású kivitelben is gyártják.</a:t>
            </a:r>
            <a:endParaRPr lang="hu-H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3" y="2492896"/>
            <a:ext cx="5431461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395536" y="332656"/>
            <a:ext cx="82809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 smtClean="0"/>
              <a:t>A változó szállítású klímakompresszor működése</a:t>
            </a:r>
          </a:p>
          <a:p>
            <a:r>
              <a:rPr lang="hu-HU" dirty="0" smtClean="0"/>
              <a:t> A változó szállítású klímakompresszor az állandó szállítású kompresszoroktól eltérően, az igényeknek megfelelően változtatja a szállítandó hűtőközeg mennyiségét. Ha az utastér túl meleg, a szállított hűtőközeg mennyisége megnő, ha viszont elértük a kívánt hőfokot, lecsökken.</a:t>
            </a:r>
            <a:br>
              <a:rPr lang="hu-HU" dirty="0" smtClean="0"/>
            </a:br>
            <a:r>
              <a:rPr lang="hu-HU" dirty="0" smtClean="0"/>
              <a:t>   Ez a típus a ki-be kapcsolásakor nem változtatja a motor fordulatszámát, egyes típusai kuplungot sem tartalmaznak, így működésük nagyon egyenletes, és a hatásfokuk kiváló.</a:t>
            </a:r>
          </a:p>
          <a:p>
            <a:r>
              <a:rPr lang="hu-HU" dirty="0" smtClean="0"/>
              <a:t> Vezérlés szempontjából megkülönböztetünk külső és belső vezérlésű klíma kompresszorokat. Ezek belső felépítése megegyezik, a különbség a vezérlés módjában van. A belső vezérlésű klíma kompresszorban a szívó oldali nyomás mozgatja a harmonika alakú fém membránt. A külső vezérlés esetén viszont a gépkocsi számítógépe irányít egy elektromágneses szelepet, mely a kompresszor szállítását szabályozza. Ez a szelep is a kompresszor belsejében kerül elhelyezésre. A külső vezérlést messze tökéletesebben lehet működtetni, így itt már tényleg felesleges az elektromágneses kuplung.</a:t>
            </a:r>
            <a:endParaRPr lang="hu-H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692696"/>
            <a:ext cx="7463718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88640"/>
            <a:ext cx="5472608" cy="2916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zövegdoboz 2"/>
          <p:cNvSpPr txBox="1"/>
          <p:nvPr/>
        </p:nvSpPr>
        <p:spPr>
          <a:xfrm>
            <a:off x="467544" y="2852936"/>
            <a:ext cx="8424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 </a:t>
            </a:r>
            <a:r>
              <a:rPr lang="hu-HU" b="1" dirty="0" smtClean="0"/>
              <a:t>Mikor a kompresszor fel van töltve hűtőközeggel, de nem forog,</a:t>
            </a:r>
            <a:r>
              <a:rPr lang="hu-HU" dirty="0" smtClean="0"/>
              <a:t> a nyomás az összes helyen egyforma. A harmonika alakú fém membránt a hűtőközeg nyomása összenyomja, ezzel nyitva az alacsony nyomás oldali szelepet, és zárva a magas oldalit.</a:t>
            </a:r>
            <a:endParaRPr lang="hu-H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3861048"/>
            <a:ext cx="4587333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665</TotalTime>
  <Words>628</Words>
  <Application>Microsoft Office PowerPoint</Application>
  <PresentationFormat>Diavetítés a képernyőre (4:3 oldalarány)</PresentationFormat>
  <Paragraphs>58</Paragraphs>
  <Slides>25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25</vt:i4>
      </vt:variant>
    </vt:vector>
  </HeadingPairs>
  <TitlesOfParts>
    <vt:vector size="26" baseType="lpstr">
      <vt:lpstr>Office-téma</vt:lpstr>
      <vt:lpstr>Hűtés</vt:lpstr>
      <vt:lpstr>2. dia</vt:lpstr>
      <vt:lpstr>3. dia</vt:lpstr>
      <vt:lpstr>4. dia</vt:lpstr>
      <vt:lpstr>5. dia</vt:lpstr>
      <vt:lpstr>6. dia</vt:lpstr>
      <vt:lpstr>7. dia</vt:lpstr>
      <vt:lpstr>8. dia</vt:lpstr>
      <vt:lpstr>9. dia</vt:lpstr>
      <vt:lpstr>10. dia</vt:lpstr>
      <vt:lpstr>11. dia</vt:lpstr>
      <vt:lpstr>12. dia</vt:lpstr>
      <vt:lpstr>13. dia</vt:lpstr>
      <vt:lpstr>14. dia</vt:lpstr>
      <vt:lpstr>15. dia</vt:lpstr>
      <vt:lpstr>16. dia</vt:lpstr>
      <vt:lpstr>17. dia</vt:lpstr>
      <vt:lpstr>18. dia</vt:lpstr>
      <vt:lpstr>19. dia</vt:lpstr>
      <vt:lpstr>20. dia</vt:lpstr>
      <vt:lpstr>21. dia</vt:lpstr>
      <vt:lpstr>22. dia</vt:lpstr>
      <vt:lpstr>23. dia</vt:lpstr>
      <vt:lpstr>24. dia</vt:lpstr>
      <vt:lpstr>25. dia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dia</dc:title>
  <dc:creator>USER</dc:creator>
  <cp:lastModifiedBy>USER</cp:lastModifiedBy>
  <cp:revision>89</cp:revision>
  <dcterms:created xsi:type="dcterms:W3CDTF">2016-10-02T17:22:40Z</dcterms:created>
  <dcterms:modified xsi:type="dcterms:W3CDTF">2018-03-09T20:33:20Z</dcterms:modified>
</cp:coreProperties>
</file>