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77" r:id="rId16"/>
    <p:sldId id="278" r:id="rId17"/>
    <p:sldId id="279" r:id="rId18"/>
    <p:sldId id="280" r:id="rId19"/>
    <p:sldId id="265" r:id="rId20"/>
    <p:sldId id="275" r:id="rId2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4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D2F1-D649-4177-A37F-8A44FB74147F}" type="datetimeFigureOut">
              <a:rPr lang="hu-HU" smtClean="0"/>
              <a:pPr/>
              <a:t>2019. 02. 17.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Kompresszoros </a:t>
            </a:r>
            <a:r>
              <a:rPr lang="hu-HU" dirty="0" err="1" smtClean="0"/>
              <a:t>hűtőkörfolyamat</a:t>
            </a:r>
            <a:endParaRPr lang="hu-HU" dirty="0"/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67544" y="332656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Ideálisnak tekintjük a hűtőközeget, ha termodinamikai tulajdonságaik megfelelőek, kémiailag közömbösek, és biztonságosak. Forráspontjuk alkalmazkodjék a megkívánt hőmérséklethez, legyen nagy a párolgáshőjük, legyen kicsi a sűrűségük folyadék állapotban, de nagy a gőzállapotban. Ehhez járul még, ha viszonylag magas a kritikus pontjuk.</a:t>
            </a:r>
          </a:p>
          <a:p>
            <a:r>
              <a:rPr lang="hu-HU" dirty="0" smtClean="0"/>
              <a:t>A szerkezeti anyagok számára előnyösek a nem korrozív hűtőközegek, a munkavédelmi szempontból előnyös, ha a hűtőközeg nem mérgező, és nem gyúlékony, vagy legalábbis magas a lobbanáspontja.</a:t>
            </a:r>
          </a:p>
          <a:p>
            <a:r>
              <a:rPr lang="hu-HU" dirty="0" smtClean="0"/>
              <a:t>A hűtőkompresszor mozgó részeinek olajkenésre van szükségük. Vannak hűtőközegek, amelyek a magas hőmérsékletű, mások viszont az alacsony hőmérsékletű szerkezeti elemekben oldják a kenőolajat. Éppígy: a kenőolaj is oldja a hűtőközeget. Az így létrejövő oldatnak általában csökken a viszkozitása, tehát romlik a kenőképessége; például túlhevítéses kompresszorüzemben a kompresszió végén jelentős súrlódási túlmelegedés jöhet létre. Ha az elpárologtatóban kiválik a hűtőközegből a kenőolaj, esetleg olajréteget képez a </a:t>
            </a:r>
            <a:r>
              <a:rPr lang="hu-HU" dirty="0" err="1" smtClean="0"/>
              <a:t>hőátadó</a:t>
            </a:r>
            <a:r>
              <a:rPr lang="hu-HU" dirty="0" smtClean="0"/>
              <a:t> felületeken, hőszigetelőként viselkedik, jelentősen rontva a hőátadás mértékét.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Történeti áttekintés:</a:t>
            </a:r>
          </a:p>
          <a:p>
            <a:r>
              <a:rPr lang="hu-HU" dirty="0" smtClean="0"/>
              <a:t>A korai hűtőberendezések kén-dioxidot (1875), szén-dioxidot (1881), </a:t>
            </a:r>
            <a:r>
              <a:rPr lang="hu-HU" dirty="0" err="1" smtClean="0"/>
              <a:t>metilétert</a:t>
            </a:r>
            <a:r>
              <a:rPr lang="hu-HU" dirty="0" smtClean="0"/>
              <a:t> (1875), metil-kloridot (1878), vagy ammóniát (1873) használtak. Legtöbbjük mérgező, vagy korrozív, ezért tört előre a halogénezett szénhidrogének alkalmazása. Az ammónia (R717) jelenleg is használatos, mivel a környezetet nem károsítja, gazdaságos, és energiatakarékos (igen nagy a párolgáshője). A szén-dioxid (R744) hasonlóképpen tartja elfogadottságát</a:t>
            </a:r>
          </a:p>
          <a:p>
            <a:r>
              <a:rPr lang="hu-HU" dirty="0" smtClean="0"/>
              <a:t>A </a:t>
            </a:r>
            <a:r>
              <a:rPr lang="hu-HU" dirty="0" err="1" smtClean="0"/>
              <a:t>difluor-diklórmetán</a:t>
            </a:r>
            <a:r>
              <a:rPr lang="hu-HU" dirty="0" smtClean="0"/>
              <a:t> és más hasonló hűtőközegek felfedezése </a:t>
            </a:r>
            <a:r>
              <a:rPr lang="hu-HU" dirty="0" err="1" smtClean="0"/>
              <a:t>Swarts</a:t>
            </a:r>
            <a:r>
              <a:rPr lang="hu-HU" dirty="0" smtClean="0"/>
              <a:t> nevéhez fűződik (1898). Ezek ipari gyártása 1913 után kezdődött. Ezt a vegyületet a </a:t>
            </a:r>
            <a:r>
              <a:rPr lang="hu-HU" b="1" dirty="0" smtClean="0"/>
              <a:t>du Pont</a:t>
            </a:r>
            <a:r>
              <a:rPr lang="hu-HU" dirty="0" smtClean="0"/>
              <a:t> 1930 óta </a:t>
            </a:r>
            <a:r>
              <a:rPr lang="hu-HU" i="1" dirty="0" smtClean="0"/>
              <a:t>Freon 12</a:t>
            </a:r>
            <a:r>
              <a:rPr lang="hu-HU" dirty="0" smtClean="0"/>
              <a:t> néven gyártja. </a:t>
            </a:r>
            <a:r>
              <a:rPr lang="hu-HU" i="1" dirty="0" smtClean="0"/>
              <a:t>Albert L. </a:t>
            </a:r>
            <a:r>
              <a:rPr lang="hu-HU" i="1" dirty="0" err="1" smtClean="0"/>
              <a:t>Henne</a:t>
            </a:r>
            <a:r>
              <a:rPr lang="hu-HU" dirty="0" smtClean="0"/>
              <a:t> 1936-ban szintetizálta</a:t>
            </a:r>
            <a:r>
              <a:rPr lang="hu-HU" baseline="30000" dirty="0" smtClean="0"/>
              <a:t>[</a:t>
            </a:r>
            <a:r>
              <a:rPr lang="hu-HU" dirty="0" smtClean="0"/>
              <a:t> a jelenleg is nagy fontosságú R134a (1,</a:t>
            </a:r>
            <a:r>
              <a:rPr lang="hu-HU" dirty="0" err="1" smtClean="0"/>
              <a:t>1</a:t>
            </a:r>
            <a:r>
              <a:rPr lang="hu-HU" dirty="0" smtClean="0"/>
              <a:t>,</a:t>
            </a:r>
            <a:r>
              <a:rPr lang="hu-HU" dirty="0" err="1" smtClean="0"/>
              <a:t>1</a:t>
            </a:r>
            <a:r>
              <a:rPr lang="hu-HU" dirty="0" smtClean="0"/>
              <a:t>,2-tetrafluoretán) hűtőközeget. 1945-ben létrehozták az R13-as hűtőközeget, 1950-ben az első </a:t>
            </a:r>
            <a:r>
              <a:rPr lang="hu-HU" i="1" dirty="0" smtClean="0"/>
              <a:t>keverék hűtőközeget</a:t>
            </a:r>
            <a:r>
              <a:rPr lang="hu-HU" dirty="0" smtClean="0"/>
              <a:t>, az R-500-at. 1977-ben az Egyesült Államokban betiltották a halogénezett szénhidrogének hajtógázként való alkalmazását (dezodorok, hajlakkok).</a:t>
            </a:r>
          </a:p>
          <a:p>
            <a:r>
              <a:rPr lang="hu-HU" dirty="0" smtClean="0"/>
              <a:t>A tapasztalati képlet alapján – leegyszerűsítve – elmondható, hogy a sok hidrogénatomot tartalmazó vegyületek tűzveszélyesek, a klórtartalmúak károsítják az ózonréteget, a fluortartalmúak viszont növelik az általános felmelegedés jelenségét.</a:t>
            </a:r>
          </a:p>
          <a:p>
            <a:r>
              <a:rPr lang="hu-HU" dirty="0" smtClean="0"/>
              <a:t>1974-ben James </a:t>
            </a:r>
            <a:r>
              <a:rPr lang="hu-HU" dirty="0" err="1" smtClean="0"/>
              <a:t>Lovelock</a:t>
            </a:r>
            <a:r>
              <a:rPr lang="hu-HU" dirty="0" smtClean="0"/>
              <a:t> felfedezte a Föld légkörében felhalmozódó klórozott szénhidrogéneket. Frank </a:t>
            </a:r>
            <a:r>
              <a:rPr lang="hu-HU" dirty="0" err="1" smtClean="0"/>
              <a:t>Sherwood</a:t>
            </a:r>
            <a:r>
              <a:rPr lang="hu-HU" dirty="0" smtClean="0"/>
              <a:t> </a:t>
            </a:r>
            <a:r>
              <a:rPr lang="hu-HU" dirty="0" err="1" smtClean="0"/>
              <a:t>Rowland</a:t>
            </a:r>
            <a:r>
              <a:rPr lang="hu-HU" dirty="0" smtClean="0"/>
              <a:t> és José Mario </a:t>
            </a:r>
            <a:r>
              <a:rPr lang="hu-HU" dirty="0" err="1" smtClean="0"/>
              <a:t>Molina-Pasquel</a:t>
            </a:r>
            <a:r>
              <a:rPr lang="hu-HU" dirty="0" smtClean="0"/>
              <a:t> </a:t>
            </a:r>
            <a:r>
              <a:rPr lang="hu-HU" dirty="0" err="1" smtClean="0"/>
              <a:t>Henriquez</a:t>
            </a:r>
            <a:r>
              <a:rPr lang="hu-HU" dirty="0" smtClean="0"/>
              <a:t> kimutatta ezen anyagoknak az ózonrétegre kifejtett káros hatását, amit 1995-ben Nobel-díjjal jutalmaztak.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1980-ra világossá vált, hogy némely halogénezett szénhidrogén, mint az </a:t>
            </a:r>
            <a:r>
              <a:rPr lang="hu-HU" b="1" dirty="0" smtClean="0"/>
              <a:t>R-12, vagy az R-22</a:t>
            </a:r>
            <a:r>
              <a:rPr lang="hu-HU" dirty="0" smtClean="0"/>
              <a:t>, felelős a Föld ózonrétegének elvékonyodásáért. Ezeket széles körben alkalmazták a klímaberendezésekben, a hűtőgépekben, és a hűtőházakban, különösképpen az R11-et, amelynek igen magas a forráspontja, így alacsony nyomású gépekben elterjedten használták. Az R-12 gyártását 1995-ös hatállyal felfüggesztették az Egyesült Államokban. Az R-22 gyártását 2020-ra be kell szüntetni. Az 1,</a:t>
            </a:r>
            <a:r>
              <a:rPr lang="hu-HU" dirty="0" err="1" smtClean="0"/>
              <a:t>1</a:t>
            </a:r>
            <a:r>
              <a:rPr lang="hu-HU" dirty="0" smtClean="0"/>
              <a:t>,</a:t>
            </a:r>
            <a:r>
              <a:rPr lang="hu-HU" dirty="0" err="1" smtClean="0"/>
              <a:t>1</a:t>
            </a:r>
            <a:r>
              <a:rPr lang="hu-HU" dirty="0" smtClean="0"/>
              <a:t>,2-tetrafluoretán (</a:t>
            </a:r>
            <a:r>
              <a:rPr lang="hu-HU" b="1" dirty="0" smtClean="0"/>
              <a:t>R-134a</a:t>
            </a:r>
            <a:r>
              <a:rPr lang="hu-HU" dirty="0" smtClean="0"/>
              <a:t>) és klórt nem tartalmazó elegyek képesek helyettesíteni ezeket. Így az R-22 helyettesítője lehet az R-32 és az R-125 fele-fele arányú keveréke (többnyire </a:t>
            </a:r>
            <a:r>
              <a:rPr lang="hu-HU" i="1" dirty="0" err="1" smtClean="0"/>
              <a:t>Puron</a:t>
            </a:r>
            <a:r>
              <a:rPr lang="hu-HU" dirty="0" smtClean="0"/>
              <a:t> név alatt). Az R32, az R-125 és az R-134a keveréke magasabb kritikus hőmérsékletével alacsonyabb globális felmelegedési hatást (GWP) mutat, mint az R-410A, vagy az R-407C.</a:t>
            </a:r>
          </a:p>
          <a:p>
            <a:r>
              <a:rPr lang="hu-HU" dirty="0" smtClean="0"/>
              <a:t>A halogénezett szénhidrogének betiltását sokan megkérdőjelezik, mégis, jelenleg az ártalmas anyagok közt tartják nyilván ezeket a</a:t>
            </a:r>
            <a:r>
              <a:rPr lang="hu-HU" b="1" dirty="0" smtClean="0"/>
              <a:t> Kiotói jegyzőkönyv</a:t>
            </a:r>
            <a:r>
              <a:rPr lang="hu-HU" dirty="0" smtClean="0"/>
              <a:t> (United </a:t>
            </a:r>
            <a:r>
              <a:rPr lang="hu-HU" dirty="0" err="1" smtClean="0"/>
              <a:t>Nations</a:t>
            </a:r>
            <a:r>
              <a:rPr lang="hu-HU" dirty="0" smtClean="0"/>
              <a:t> Framework </a:t>
            </a:r>
            <a:r>
              <a:rPr lang="hu-HU" dirty="0" err="1" smtClean="0"/>
              <a:t>Convention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Climate</a:t>
            </a:r>
            <a:r>
              <a:rPr lang="hu-HU" dirty="0" smtClean="0"/>
              <a:t> </a:t>
            </a:r>
            <a:r>
              <a:rPr lang="hu-HU" dirty="0" err="1" smtClean="0"/>
              <a:t>Change</a:t>
            </a:r>
            <a:r>
              <a:rPr lang="hu-HU" dirty="0" smtClean="0"/>
              <a:t>) értelmében. Az Európai Unió 2006-ban fogadta el az üvegházhatású gázokra vonatkozó szabályozást. Az a klimatikus viszonyokat nem befolyásoló természetes hűtőközegekre nem vonatkozik. A korábban üzembe helyezett gépek, amelyek metil-formát (R-611), klórmetán, </a:t>
            </a:r>
            <a:r>
              <a:rPr lang="hu-HU" dirty="0" err="1" smtClean="0"/>
              <a:t>diklórmetán</a:t>
            </a:r>
            <a:r>
              <a:rPr lang="hu-HU" dirty="0" smtClean="0"/>
              <a:t> (</a:t>
            </a:r>
            <a:r>
              <a:rPr lang="hu-HU" dirty="0" err="1" smtClean="0"/>
              <a:t>Carrene</a:t>
            </a:r>
            <a:r>
              <a:rPr lang="hu-HU" dirty="0" smtClean="0"/>
              <a:t> néven) továbbra is használhatóak; a metil-formát esetében például a General </a:t>
            </a:r>
            <a:r>
              <a:rPr lang="hu-HU" dirty="0" err="1" smtClean="0"/>
              <a:t>Electric</a:t>
            </a:r>
            <a:r>
              <a:rPr lang="hu-HU" dirty="0" smtClean="0"/>
              <a:t> hűtőgépeiben. Az eredetileg R-22 számára tervezett gépekben nagy tisztaságú propán is használható. Ez bár nem toxikus, de tűzveszélyes. Szagosító anyagként </a:t>
            </a:r>
            <a:r>
              <a:rPr lang="hu-HU" dirty="0" err="1" smtClean="0"/>
              <a:t>etil-merkaptánt</a:t>
            </a:r>
            <a:r>
              <a:rPr lang="hu-HU" dirty="0" smtClean="0"/>
              <a:t> használnak hogy a tömítetlenségek könnyen felismerhetőek legyenek.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404664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természetes hűtőközegek nem károsítják az ózonréteget, általános felmelegítő hatása (üvegházhatása) csupán a széndioxidnak van. Az üvegházhatást a széndioxidra vonatkoztatva határozzák meg; hányszor nagyobb valamely anyagnak az egy kilogramm széndioxid által száz év alatt keltett felmelegítési képességhez viszonyítva. Szempont az is, hogy a széndioxid nem éghető anyag, és az ózonréteget nem károsítja. Az 5 % térfogattörtnél töményebb elegy belégzése már halálos. Az R-134a némileg globális felmelegedést okoz, de a szintetikus kenőolajokkal jól használható. Az R-12 használata előnyös a kompresszorok kenőolaja szempontjából. A General Motors újfajta, a </a:t>
            </a:r>
            <a:r>
              <a:rPr lang="hu-HU" dirty="0" err="1" smtClean="0"/>
              <a:t>Honeywell</a:t>
            </a:r>
            <a:r>
              <a:rPr lang="hu-HU" dirty="0" smtClean="0"/>
              <a:t> által gyártott </a:t>
            </a:r>
            <a:r>
              <a:rPr lang="hu-HU" i="1" dirty="0" err="1" smtClean="0"/>
              <a:t>hidroflouro-olefin</a:t>
            </a:r>
            <a:r>
              <a:rPr lang="hu-HU" dirty="0" smtClean="0"/>
              <a:t> hűtőközeget mutatott be </a:t>
            </a:r>
            <a:r>
              <a:rPr lang="hu-HU" b="1" dirty="0" smtClean="0"/>
              <a:t>HFO-1234yf </a:t>
            </a:r>
            <a:r>
              <a:rPr lang="hu-HU" dirty="0" smtClean="0"/>
              <a:t>jelzéssel, amelyet 2013-tól kezdve folyamatosan gyárt. Ez az új hűtőközeg az általános felmelegítési hatás tekintetében igen jónak ígérkezik. Becslések szerint 11 nap alatt lebomlik a Föld légkörében, szemben az R-134a 13 évig tartó lebomlásával. </a:t>
            </a:r>
          </a:p>
          <a:p>
            <a:r>
              <a:rPr lang="hu-HU" dirty="0" smtClean="0"/>
              <a:t>A hűtőközegek közül néhánynak (például az R134a) belégzése pszichoaktív hatású; a megkönnyebbülés érzését kelti, ezért a kábítószerfüggés gyógyításában próbálják használni. Hatása kétséges, ezért nem engedélyezik feltétlenül.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6044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Közömbösítésük:</a:t>
            </a:r>
          </a:p>
          <a:p>
            <a:r>
              <a:rPr lang="hu-HU" dirty="0" smtClean="0"/>
              <a:t>1992 júliusa óta tilos a hűtőközegeket – akár véletlenül akár szándékosan – korlátozás nélkül a levegőbe engedni. A klórozott szénhidrogéneket szabályosan le kell fejteni, meg kell tisztítani a szennyeződésektől, és gondoskodni kell a hasznosításukról. Használt hűtőközegeket nem szabad keverékek alkotórészeként újrahasznosítani. Kezelésüknél alkalmazni kell a veszélyes anyagokra vonatkozó előírásokat.</a:t>
            </a:r>
          </a:p>
          <a:p>
            <a:endParaRPr lang="hu-HU" dirty="0" smtClean="0"/>
          </a:p>
          <a:p>
            <a:r>
              <a:rPr lang="hu-HU" dirty="0" smtClean="0"/>
              <a:t>Az </a:t>
            </a:r>
            <a:r>
              <a:rPr lang="hu-HU" b="1" dirty="0" err="1" smtClean="0"/>
              <a:t>azeotrópos</a:t>
            </a:r>
            <a:r>
              <a:rPr lang="hu-HU" b="1" dirty="0" smtClean="0"/>
              <a:t> elegy</a:t>
            </a:r>
            <a:r>
              <a:rPr lang="hu-HU" dirty="0" smtClean="0"/>
              <a:t> kettő vagy több folyadék (vagy vegyület) olyan elegye, amely desztillációval nem választható szét alkotórészeire. Mivel a forraláskor keletkező gőz összetétele megegyezik a folyadék összetételével, a desztilláció szempontjából az elegy úgy viselkedik, mintha tiszta komponens lenne. Az </a:t>
            </a:r>
            <a:r>
              <a:rPr lang="hu-HU" dirty="0" err="1" smtClean="0"/>
              <a:t>azeotróp</a:t>
            </a:r>
            <a:r>
              <a:rPr lang="hu-HU" dirty="0" smtClean="0"/>
              <a:t> elegyek egyik példája a 96%-os alkohol, amelyből a vizet nem lehet desztillációval szétválasztani, mert ez az elegy </a:t>
            </a:r>
            <a:r>
              <a:rPr lang="hu-HU" dirty="0" err="1" smtClean="0"/>
              <a:t>azeotróp</a:t>
            </a:r>
            <a:r>
              <a:rPr lang="hu-HU" dirty="0" smtClean="0"/>
              <a:t>. Az </a:t>
            </a:r>
            <a:r>
              <a:rPr lang="hu-HU" b="1" dirty="0" err="1" smtClean="0"/>
              <a:t>azotróp</a:t>
            </a:r>
            <a:r>
              <a:rPr lang="hu-HU" dirty="0" smtClean="0"/>
              <a:t> anyagok összetétele, telítettségi hőmérséklete nem változnak elpárolgási és kondenzációs folyamatok során.</a:t>
            </a:r>
          </a:p>
          <a:p>
            <a:endParaRPr lang="hu-HU" dirty="0" smtClean="0"/>
          </a:p>
          <a:p>
            <a:r>
              <a:rPr lang="hu-HU" b="1" dirty="0" smtClean="0"/>
              <a:t>A </a:t>
            </a:r>
            <a:r>
              <a:rPr lang="hu-HU" b="1" dirty="0" err="1" smtClean="0"/>
              <a:t>zeotróp</a:t>
            </a:r>
            <a:r>
              <a:rPr lang="hu-HU" b="1" dirty="0" smtClean="0"/>
              <a:t> </a:t>
            </a:r>
            <a:r>
              <a:rPr lang="hu-HU" dirty="0" smtClean="0"/>
              <a:t>anyagok viszont, a keverék összetételüknek köszönhetően, nem így viselkednek. A különböző komponensek különböző fizikai tulajdonságokkal bírnak, vagyis más és más az elpárolgási hőmérsékletük, még ha azok egymáshoz közeliek is. A teljes hűtőközeg halmazállapot változat egy bizonyos hőmérséklet intervallumban zajlik le, nem egy állandó hőmérsékleten. Ezt a hőmérséklet </a:t>
            </a:r>
            <a:r>
              <a:rPr lang="hu-HU" smtClean="0"/>
              <a:t>sávot </a:t>
            </a:r>
            <a:r>
              <a:rPr lang="hu-HU" smtClean="0"/>
              <a:t>nevezzük </a:t>
            </a:r>
            <a:r>
              <a:rPr lang="hu-HU" dirty="0" smtClean="0"/>
              <a:t>csúszásnak. Állandó nyomáson a hűtőközeg komponensek egymást követően párolognak el, és kondenzálódnak.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Hűtőtechnikai szempontból a következő csoportosítást használjuk:</a:t>
            </a:r>
          </a:p>
          <a:p>
            <a:endParaRPr lang="hu-HU" dirty="0" smtClean="0"/>
          </a:p>
          <a:p>
            <a:r>
              <a:rPr lang="hu-HU" dirty="0" err="1" smtClean="0"/>
              <a:t>-Alacsony</a:t>
            </a:r>
            <a:r>
              <a:rPr lang="hu-HU" dirty="0" smtClean="0"/>
              <a:t> nyomású hűtőközegek. 0 </a:t>
            </a:r>
            <a:r>
              <a:rPr lang="hu-HU" dirty="0" err="1" smtClean="0"/>
              <a:t>°C-on</a:t>
            </a:r>
            <a:r>
              <a:rPr lang="hu-HU" dirty="0" smtClean="0"/>
              <a:t> alacsony a párolgási nyomásuk; atmoszferikus nyomáson magas a párolgási hőmérsékletük. Ezeket a közegeket használjuk klímaberendezésekben. Párolgási hőmérsékletük: R-718 víz: 100 °C, R-112 </a:t>
            </a:r>
            <a:r>
              <a:rPr lang="hu-HU" dirty="0" err="1" smtClean="0"/>
              <a:t>tetraklór-difluoretán</a:t>
            </a:r>
            <a:r>
              <a:rPr lang="hu-HU" dirty="0" smtClean="0"/>
              <a:t>: 91,5 °C, R13B1 </a:t>
            </a:r>
            <a:r>
              <a:rPr lang="hu-HU" dirty="0" err="1" smtClean="0"/>
              <a:t>bróm-trifluormetán</a:t>
            </a:r>
            <a:r>
              <a:rPr lang="hu-HU" dirty="0" smtClean="0"/>
              <a:t>: 51,8 °C, R-407A: 40 °C, R11 (tiltott) </a:t>
            </a:r>
            <a:r>
              <a:rPr lang="hu-HU" dirty="0" err="1" smtClean="0"/>
              <a:t>triklór-fluor-metán</a:t>
            </a:r>
            <a:r>
              <a:rPr lang="hu-HU" dirty="0" smtClean="0"/>
              <a:t>: 23 °C</a:t>
            </a:r>
          </a:p>
          <a:p>
            <a:endParaRPr lang="hu-HU" dirty="0" smtClean="0"/>
          </a:p>
          <a:p>
            <a:r>
              <a:rPr lang="hu-HU" dirty="0" err="1" smtClean="0"/>
              <a:t>-Középnyomású</a:t>
            </a:r>
            <a:r>
              <a:rPr lang="hu-HU" dirty="0" smtClean="0"/>
              <a:t> hűtőközegek. Általános hűtési célokra alkalmasak. R-764 kéndioxid: -10 °C, R-12 (tiltott) </a:t>
            </a:r>
            <a:r>
              <a:rPr lang="hu-HU" dirty="0" err="1" smtClean="0"/>
              <a:t>diklór-difluormetán</a:t>
            </a:r>
            <a:r>
              <a:rPr lang="hu-HU" dirty="0" smtClean="0"/>
              <a:t>: -29,8 °C, R-717 ammónia: -33,3 °C</a:t>
            </a:r>
          </a:p>
          <a:p>
            <a:endParaRPr lang="hu-HU" dirty="0" smtClean="0"/>
          </a:p>
          <a:p>
            <a:r>
              <a:rPr lang="hu-HU" dirty="0" err="1" smtClean="0"/>
              <a:t>-Magasnyomású</a:t>
            </a:r>
            <a:r>
              <a:rPr lang="hu-HU" dirty="0" smtClean="0"/>
              <a:t> hűtőközegek. 0 </a:t>
            </a:r>
            <a:r>
              <a:rPr lang="hu-HU" dirty="0" err="1" smtClean="0"/>
              <a:t>°C-on</a:t>
            </a:r>
            <a:r>
              <a:rPr lang="hu-HU" dirty="0" smtClean="0"/>
              <a:t> igen magas a párolgási nyomásuk; atmoszferikus nyomáson rendkívül alacsony a párolgási hőmérsékletük. Ilyen közegeket használunk mélyhűtési célú rendszerekben. R-744 széndioxid: -57 °C, R-13 </a:t>
            </a:r>
            <a:r>
              <a:rPr lang="hu-HU" dirty="0" err="1" smtClean="0"/>
              <a:t>klór-trifluormetán</a:t>
            </a:r>
            <a:r>
              <a:rPr lang="hu-HU" dirty="0" smtClean="0"/>
              <a:t>: -81 °C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260648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ASHRAE (Amerikai hűtő- fűtő és </a:t>
            </a:r>
            <a:r>
              <a:rPr lang="hu-HU" dirty="0" err="1" smtClean="0"/>
              <a:t>klimatizáló</a:t>
            </a:r>
            <a:r>
              <a:rPr lang="hu-HU" dirty="0" smtClean="0"/>
              <a:t> mérnökök egyesülete) mérgező hatás szerinti osztályai szerint, ha a közeg 400 milliomodrésznyi a levegőben, idővel súlyozva (TWA </a:t>
            </a:r>
            <a:r>
              <a:rPr lang="hu-HU" dirty="0" err="1" smtClean="0"/>
              <a:t>Time-weighted</a:t>
            </a:r>
            <a:r>
              <a:rPr lang="hu-HU" dirty="0" smtClean="0"/>
              <a:t> </a:t>
            </a:r>
            <a:r>
              <a:rPr lang="hu-HU" dirty="0" err="1" smtClean="0"/>
              <a:t>average</a:t>
            </a:r>
            <a:r>
              <a:rPr lang="hu-HU" dirty="0" smtClean="0"/>
              <a:t>):</a:t>
            </a:r>
          </a:p>
          <a:p>
            <a:endParaRPr lang="hu-HU" dirty="0" smtClean="0"/>
          </a:p>
          <a:p>
            <a:r>
              <a:rPr lang="hu-HU" dirty="0" err="1" smtClean="0"/>
              <a:t>Class</a:t>
            </a:r>
            <a:r>
              <a:rPr lang="hu-HU" dirty="0" smtClean="0"/>
              <a:t> A: nem mérgezőek</a:t>
            </a:r>
          </a:p>
          <a:p>
            <a:r>
              <a:rPr lang="hu-HU" dirty="0" err="1" smtClean="0"/>
              <a:t>Class</a:t>
            </a:r>
            <a:r>
              <a:rPr lang="hu-HU" dirty="0" smtClean="0"/>
              <a:t> B: mérgezőek</a:t>
            </a:r>
          </a:p>
          <a:p>
            <a:endParaRPr lang="hu-HU" dirty="0" smtClean="0"/>
          </a:p>
          <a:p>
            <a:r>
              <a:rPr lang="hu-HU" dirty="0" smtClean="0"/>
              <a:t>Az ASHRAE tűzveszélyességi osztályozása:</a:t>
            </a:r>
          </a:p>
          <a:p>
            <a:r>
              <a:rPr lang="hu-HU" dirty="0" err="1" smtClean="0"/>
              <a:t>Class</a:t>
            </a:r>
            <a:r>
              <a:rPr lang="hu-HU" dirty="0" smtClean="0"/>
              <a:t> 1: nem éghetőek</a:t>
            </a:r>
          </a:p>
          <a:p>
            <a:r>
              <a:rPr lang="hu-HU" dirty="0" err="1" smtClean="0"/>
              <a:t>Class</a:t>
            </a:r>
            <a:r>
              <a:rPr lang="hu-HU" dirty="0" smtClean="0"/>
              <a:t> 2: közepes lángterjedési sebesség 0,1 kg/m³ tömegkoncentráció felett, és az égéshőjük kisebb, mint 19 MJ/kg. Ide tartozik az ammónia is.</a:t>
            </a:r>
          </a:p>
          <a:p>
            <a:r>
              <a:rPr lang="hu-HU" dirty="0" err="1" smtClean="0"/>
              <a:t>Class</a:t>
            </a:r>
            <a:r>
              <a:rPr lang="hu-HU" dirty="0" smtClean="0"/>
              <a:t> 3: könnyen éghetőek 0,1 kg/m³ tömegkoncentráció alatt is, égéshőjük nagyobb, mint 19 MJ/kg (Az égéshő értékét eredetileg BTU mértékegységben számolták)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4149080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 szabvány céljaira egyszerűsített csoportosítást végeztek a következőképpen:</a:t>
            </a:r>
          </a:p>
          <a:p>
            <a:r>
              <a:rPr lang="hu-HU" dirty="0" smtClean="0"/>
              <a:t> L1. = A1.;</a:t>
            </a:r>
          </a:p>
          <a:p>
            <a:r>
              <a:rPr lang="hu-HU" dirty="0" smtClean="0"/>
              <a:t> L2. = A2., B1., B2.;</a:t>
            </a:r>
          </a:p>
          <a:p>
            <a:r>
              <a:rPr lang="hu-HU" dirty="0" smtClean="0"/>
              <a:t> L3. = A3., B3.</a:t>
            </a:r>
          </a:p>
          <a:p>
            <a:r>
              <a:rPr lang="hu-HU" dirty="0" smtClean="0"/>
              <a:t> Ha kétség merül fel afelől, hogy valamely hűtőközeg melyik csoportba tartozik, akkor azt a szigorúbb elővigyázatossági intézkedéseket követelő csoportba kell besorolni. </a:t>
            </a:r>
            <a:endParaRPr lang="hu-H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92696"/>
            <a:ext cx="54387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hűtőközegek azonosításánál az </a:t>
            </a:r>
            <a:r>
              <a:rPr lang="hu-HU" b="1" dirty="0" smtClean="0"/>
              <a:t>R</a:t>
            </a:r>
            <a:r>
              <a:rPr lang="hu-HU" dirty="0" smtClean="0"/>
              <a:t> betű a </a:t>
            </a:r>
            <a:r>
              <a:rPr lang="hu-HU" i="1" dirty="0" err="1" smtClean="0"/>
              <a:t>refrigerant</a:t>
            </a:r>
            <a:r>
              <a:rPr lang="hu-HU" dirty="0" smtClean="0"/>
              <a:t> (hűtőközeg) szót jelenti. A három számjegyű szám jegyeinek jelentése: a szénatomok, a hidrogénatomok, majd a fluoratomok száma.</a:t>
            </a:r>
          </a:p>
          <a:p>
            <a:r>
              <a:rPr lang="hu-HU" dirty="0" smtClean="0"/>
              <a:t>Szénatomok + 1</a:t>
            </a:r>
          </a:p>
          <a:p>
            <a:r>
              <a:rPr lang="hu-HU" dirty="0" smtClean="0"/>
              <a:t>hidrogénatomok -1</a:t>
            </a:r>
          </a:p>
          <a:p>
            <a:r>
              <a:rPr lang="hu-HU" dirty="0" smtClean="0"/>
              <a:t>fluoratomok száma</a:t>
            </a:r>
          </a:p>
          <a:p>
            <a:endParaRPr lang="hu-HU" dirty="0" smtClean="0"/>
          </a:p>
          <a:p>
            <a:r>
              <a:rPr lang="hu-HU" dirty="0" smtClean="0"/>
              <a:t>Példaképpen az R-134a tartalmaz két szénatomot, 2 hidrogénatomot és 4 fluoratomot.</a:t>
            </a:r>
          </a:p>
          <a:p>
            <a:endParaRPr lang="hu-HU" dirty="0" smtClean="0"/>
          </a:p>
          <a:p>
            <a:r>
              <a:rPr lang="hu-HU" dirty="0" smtClean="0"/>
              <a:t>A vezető nullát nem írják, ezért a metán származékai mind két számjegyűek. A maradék kötéseket nem számlálják, ezek a klóratomokat azonosítják. Az izomereket az abc betűinek hozzátoldásával jelölik.</a:t>
            </a:r>
          </a:p>
          <a:p>
            <a:r>
              <a:rPr lang="hu-HU" dirty="0" smtClean="0"/>
              <a:t>Az R-400 sorozatot a </a:t>
            </a:r>
            <a:r>
              <a:rPr lang="hu-HU" i="1" dirty="0" err="1" smtClean="0"/>
              <a:t>zeotrop</a:t>
            </a:r>
            <a:r>
              <a:rPr lang="hu-HU" dirty="0" smtClean="0"/>
              <a:t> elegyek azonosítására tartották fenn, az R-500 sorozatot az </a:t>
            </a:r>
            <a:r>
              <a:rPr lang="hu-HU" dirty="0" err="1" smtClean="0"/>
              <a:t>azeotrópos</a:t>
            </a:r>
            <a:r>
              <a:rPr lang="hu-HU" dirty="0" smtClean="0"/>
              <a:t> elegyek számára. Az azonos anyagokból képzett, különböző összetételű elegyeket nagybetűvel jelzik, például R-407A, R-407C</a:t>
            </a:r>
            <a:endParaRPr lang="hu-H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2"/>
            <a:ext cx="59245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zövegdoboz 2"/>
          <p:cNvSpPr txBox="1"/>
          <p:nvPr/>
        </p:nvSpPr>
        <p:spPr>
          <a:xfrm>
            <a:off x="683568" y="285293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HŰTŐGÉPOLAJOKKAL SZEMBEN TÁMASZTOTT KÖVETELMÉNYEK</a:t>
            </a:r>
            <a:br>
              <a:rPr lang="hu-HU" dirty="0" smtClean="0"/>
            </a:br>
            <a:r>
              <a:rPr lang="hu-HU" dirty="0" smtClean="0"/>
              <a:t>1. kémiai stabilitás szélsőséges „p” és </a:t>
            </a:r>
            <a:r>
              <a:rPr lang="hu-HU" dirty="0" err="1" smtClean="0"/>
              <a:t>tmax-nál</a:t>
            </a:r>
            <a:r>
              <a:rPr lang="hu-HU" dirty="0" smtClean="0"/>
              <a:t> </a:t>
            </a:r>
          </a:p>
          <a:p>
            <a:r>
              <a:rPr lang="hu-HU" dirty="0" smtClean="0"/>
              <a:t>2. szerkezeti anyagokat ne támadja meg </a:t>
            </a:r>
          </a:p>
          <a:p>
            <a:r>
              <a:rPr lang="hu-HU" dirty="0" smtClean="0"/>
              <a:t>3. megfelelően oldódjon a hűtőközegben </a:t>
            </a:r>
          </a:p>
          <a:p>
            <a:r>
              <a:rPr lang="hu-HU" dirty="0" smtClean="0"/>
              <a:t>4. oldódása ne rontsa a hűtőközeg fiz. </a:t>
            </a:r>
            <a:r>
              <a:rPr lang="hu-HU" dirty="0" err="1" smtClean="0"/>
              <a:t>tulajd</a:t>
            </a:r>
            <a:r>
              <a:rPr lang="hu-HU" dirty="0" smtClean="0"/>
              <a:t>. </a:t>
            </a:r>
          </a:p>
          <a:p>
            <a:r>
              <a:rPr lang="hu-HU" dirty="0" smtClean="0"/>
              <a:t>5. ne legyen hajlamos a felhabzásra </a:t>
            </a:r>
          </a:p>
          <a:p>
            <a:r>
              <a:rPr lang="hu-HU" dirty="0" smtClean="0"/>
              <a:t>6. ne tartalmazzon vizet, savat, ásványi sókat </a:t>
            </a:r>
          </a:p>
          <a:p>
            <a:r>
              <a:rPr lang="hu-HU" dirty="0" smtClean="0"/>
              <a:t>7. külső megjelenése világos és tiszta legyen </a:t>
            </a:r>
          </a:p>
          <a:p>
            <a:r>
              <a:rPr lang="hu-HU" dirty="0" smtClean="0"/>
              <a:t>8. jó kenőképesség változó üzemviszonyoknál </a:t>
            </a:r>
          </a:p>
          <a:p>
            <a:r>
              <a:rPr lang="hu-HU" dirty="0" smtClean="0"/>
              <a:t>9. kompresszor hűtését, tömítését is biztosítsa</a:t>
            </a:r>
            <a:endParaRPr lang="hu-H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552728" cy="50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05474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9487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4293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963" y="790575"/>
            <a:ext cx="593407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0432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488832" cy="592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Hűtőközegek:</a:t>
            </a:r>
          </a:p>
          <a:p>
            <a:r>
              <a:rPr lang="hu-HU" dirty="0" smtClean="0"/>
              <a:t>A </a:t>
            </a:r>
            <a:r>
              <a:rPr lang="hu-HU" b="1" dirty="0" smtClean="0"/>
              <a:t>hűtőközeg</a:t>
            </a:r>
            <a:r>
              <a:rPr lang="hu-HU" dirty="0" smtClean="0"/>
              <a:t> olyan anyag, amely valamilyen hűtőgépben lehetőséget ad arra, hogy hőt szállítsunk alacsony hőmérsékletű helyről magas hőmérsékletű helyre. Legtöbbjüket hűtő körfolyamatban, kompresszoros hűtőgépek munkaközegeként használják; ebben a minőségben elpárolgásra és kondenzációra alkalmas anyagokat. Ilyenek a nyílt láncú szénhidrogének halogénezett vegyületei; az ammónia, de történelmileg széndioxidos, kéndioxidos hűtőgépeket is használtak.</a:t>
            </a:r>
          </a:p>
          <a:p>
            <a:r>
              <a:rPr lang="hu-HU" dirty="0" smtClean="0"/>
              <a:t>Az első megvalósított hűtőgépek ammóniát (NH</a:t>
            </a:r>
            <a:r>
              <a:rPr lang="hu-HU" baseline="-25000" dirty="0" smtClean="0"/>
              <a:t>3</a:t>
            </a:r>
            <a:r>
              <a:rPr lang="hu-HU" dirty="0" smtClean="0"/>
              <a:t>) használtak, ez a hűtőközeg ma is elterjedt nagy hűtőrendszerekben. Később alkalmaztak propánt (C</a:t>
            </a:r>
            <a:r>
              <a:rPr lang="hu-HU" baseline="-25000" dirty="0" smtClean="0"/>
              <a:t>3</a:t>
            </a:r>
            <a:r>
              <a:rPr lang="hu-HU" dirty="0" smtClean="0"/>
              <a:t>H</a:t>
            </a:r>
            <a:r>
              <a:rPr lang="hu-HU" baseline="-25000" dirty="0" smtClean="0"/>
              <a:t>8</a:t>
            </a:r>
            <a:r>
              <a:rPr lang="hu-HU" dirty="0" smtClean="0"/>
              <a:t>), </a:t>
            </a:r>
            <a:r>
              <a:rPr lang="hu-HU" dirty="0" err="1" smtClean="0"/>
              <a:t>metilkloridot</a:t>
            </a:r>
            <a:r>
              <a:rPr lang="hu-HU" dirty="0" smtClean="0"/>
              <a:t> (CH</a:t>
            </a:r>
            <a:r>
              <a:rPr lang="hu-HU" baseline="-25000" dirty="0" smtClean="0"/>
              <a:t>3</a:t>
            </a:r>
            <a:r>
              <a:rPr lang="hu-HU" dirty="0" smtClean="0"/>
              <a:t>Cl) kén-dioxidot (SO</a:t>
            </a:r>
            <a:r>
              <a:rPr lang="hu-HU" baseline="-25000" dirty="0" smtClean="0"/>
              <a:t>2</a:t>
            </a:r>
            <a:r>
              <a:rPr lang="hu-HU" dirty="0" smtClean="0"/>
              <a:t>), és több más vegyületet. A </a:t>
            </a:r>
            <a:r>
              <a:rPr lang="hu-HU" i="1" dirty="0" smtClean="0"/>
              <a:t>Freon</a:t>
            </a:r>
            <a:r>
              <a:rPr lang="hu-HU" dirty="0" smtClean="0"/>
              <a:t> vegyületcsalád a halogénezett szénhidrogének kereskedelmi neve, melyet a </a:t>
            </a:r>
            <a:r>
              <a:rPr lang="hu-HU" dirty="0" err="1" smtClean="0"/>
              <a:t>DuPont</a:t>
            </a:r>
            <a:r>
              <a:rPr lang="hu-HU" dirty="0" smtClean="0"/>
              <a:t> cég kezdett gyártani majd általánosan elterjedt a hűtőgépiparban kiváló tulajdonságai miatt. Ilyenek többek között a Freon-12 </a:t>
            </a:r>
            <a:r>
              <a:rPr lang="hu-HU" dirty="0" err="1" smtClean="0"/>
              <a:t>difluor-diklór-metán</a:t>
            </a:r>
            <a:r>
              <a:rPr lang="hu-HU" dirty="0" smtClean="0"/>
              <a:t> (CF</a:t>
            </a:r>
            <a:r>
              <a:rPr lang="hu-HU" baseline="-25000" dirty="0" smtClean="0"/>
              <a:t>2</a:t>
            </a:r>
            <a:r>
              <a:rPr lang="hu-HU" dirty="0" smtClean="0"/>
              <a:t>Cl</a:t>
            </a:r>
            <a:r>
              <a:rPr lang="hu-HU" baseline="-25000" dirty="0" smtClean="0"/>
              <a:t>2</a:t>
            </a:r>
            <a:r>
              <a:rPr lang="hu-HU" dirty="0" smtClean="0"/>
              <a:t>), a Freon-11 </a:t>
            </a:r>
            <a:r>
              <a:rPr lang="hu-HU" dirty="0" err="1" smtClean="0"/>
              <a:t>trifluor-klór-metán</a:t>
            </a:r>
            <a:r>
              <a:rPr lang="hu-HU" dirty="0" smtClean="0"/>
              <a:t> (CF</a:t>
            </a:r>
            <a:r>
              <a:rPr lang="hu-HU" baseline="-25000" dirty="0" smtClean="0"/>
              <a:t>3</a:t>
            </a:r>
            <a:r>
              <a:rPr lang="hu-HU" dirty="0" smtClean="0"/>
              <a:t>Cl), vagy a Freon-2 </a:t>
            </a:r>
            <a:r>
              <a:rPr lang="hu-HU" dirty="0" err="1" smtClean="0"/>
              <a:t>Fluor-diklór-metán</a:t>
            </a:r>
            <a:r>
              <a:rPr lang="hu-HU" dirty="0" smtClean="0"/>
              <a:t> (CHFCl</a:t>
            </a:r>
            <a:r>
              <a:rPr lang="hu-HU" baseline="-25000" dirty="0" smtClean="0"/>
              <a:t>2</a:t>
            </a:r>
            <a:r>
              <a:rPr lang="hu-HU" dirty="0" smtClean="0"/>
              <a:t>). A freonokat (vagy </a:t>
            </a:r>
            <a:r>
              <a:rPr lang="hu-HU" dirty="0" err="1" smtClean="0"/>
              <a:t>CFC-ket</a:t>
            </a:r>
            <a:r>
              <a:rPr lang="hu-HU" dirty="0" smtClean="0"/>
              <a:t>) széles körben használták kiváló stabilitásuk és biztonságos használhatóságuk miatt: nem gyúlékonyak, kevésbé mérgezőek mint azok a hűtőközegek, amelyeket felváltottak. Később derült ki, hogy egy tulajdonságuk igen veszélyessé vált: ha a freon megszökött, a felső atmoszférába jutva klórtartalmuk erősen rombolta az ózonréteget, mely a Nap erős ibolyántúli sugárzásától védi a föld felszínét. A klór atomok katalizátorként elősegítik az ózon lebomlását. A klór mindaddig aktív </a:t>
            </a:r>
            <a:r>
              <a:rPr lang="hu-HU" dirty="0" err="1" smtClean="0"/>
              <a:t>katalizátormarad</a:t>
            </a:r>
            <a:r>
              <a:rPr lang="hu-HU" dirty="0" smtClean="0"/>
              <a:t>, amíg egy másik atommal kötésbe nem lép és stabil molekulát nem alkot.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67544" y="332656"/>
            <a:ext cx="81003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CFC hűtőközegek ma is gyakoriak hűtőgépekben, de egyre csökken mennyiségük. Újabb és kevésbé környezetszennyező hűtőközegek a </a:t>
            </a:r>
            <a:r>
              <a:rPr lang="hu-HU" dirty="0" err="1" smtClean="0"/>
              <a:t>hidrokloro-fluorokarbonok</a:t>
            </a:r>
            <a:r>
              <a:rPr lang="hu-HU" dirty="0" smtClean="0"/>
              <a:t> (HCFC), ilyen például az R-22, melyet a legtöbb mai háztartási hűtőszekrényben használnak és a </a:t>
            </a:r>
            <a:r>
              <a:rPr lang="hu-HU" dirty="0" err="1" smtClean="0"/>
              <a:t>HFC-k</a:t>
            </a:r>
            <a:r>
              <a:rPr lang="hu-HU" dirty="0" smtClean="0"/>
              <a:t> (például az R134a) amelyek a gépkocsikban terjedtek el; ezek felváltották a korábbi </a:t>
            </a:r>
            <a:r>
              <a:rPr lang="hu-HU" dirty="0" err="1" smtClean="0"/>
              <a:t>CFC-ket</a:t>
            </a:r>
            <a:r>
              <a:rPr lang="hu-HU" dirty="0" smtClean="0"/>
              <a:t>. </a:t>
            </a:r>
            <a:r>
              <a:rPr lang="hu-HU" b="1" dirty="0" smtClean="0"/>
              <a:t>A montreali egyezmény </a:t>
            </a:r>
            <a:r>
              <a:rPr lang="hu-HU" dirty="0" smtClean="0"/>
              <a:t>a </a:t>
            </a:r>
            <a:r>
              <a:rPr lang="hu-HU" dirty="0" err="1" smtClean="0"/>
              <a:t>HCFC-ket</a:t>
            </a:r>
            <a:r>
              <a:rPr lang="hu-HU" dirty="0" smtClean="0"/>
              <a:t> is a fokozatosan kivonandó anyagok</a:t>
            </a:r>
            <a:r>
              <a:rPr lang="hu-HU" b="1" dirty="0" smtClean="0"/>
              <a:t>(ORLA, </a:t>
            </a:r>
            <a:r>
              <a:rPr lang="hu-HU" b="1" smtClean="0"/>
              <a:t>ózonkárosító anyagok)</a:t>
            </a:r>
            <a:r>
              <a:rPr lang="hu-HU" smtClean="0"/>
              <a:t> </a:t>
            </a:r>
            <a:r>
              <a:rPr lang="hu-HU" dirty="0" smtClean="0"/>
              <a:t>listájára helyezi, ezeket </a:t>
            </a:r>
            <a:r>
              <a:rPr lang="hu-HU" dirty="0" err="1" smtClean="0"/>
              <a:t>HFC-kkel</a:t>
            </a:r>
            <a:r>
              <a:rPr lang="hu-HU" dirty="0" smtClean="0"/>
              <a:t> (</a:t>
            </a:r>
            <a:r>
              <a:rPr lang="hu-HU" dirty="0" err="1" smtClean="0"/>
              <a:t>hidrofluor-karbon</a:t>
            </a:r>
            <a:r>
              <a:rPr lang="hu-HU" dirty="0" smtClean="0"/>
              <a:t>) fogják helyettesíteni, például R-410A-val, mely már nem tartalmaz klórt.</a:t>
            </a:r>
          </a:p>
          <a:p>
            <a:r>
              <a:rPr lang="hu-HU" dirty="0" smtClean="0"/>
              <a:t>Napjainkban a </a:t>
            </a:r>
            <a:r>
              <a:rPr lang="hu-HU" dirty="0" err="1" smtClean="0"/>
              <a:t>szub-</a:t>
            </a:r>
            <a:r>
              <a:rPr lang="hu-HU" dirty="0" smtClean="0"/>
              <a:t> és szuperkritikus szén-dioxid is egyre inkább elterjedőben van hűtőközegként, melyet R-744-gyel jelölnek</a:t>
            </a:r>
          </a:p>
          <a:p>
            <a:endParaRPr lang="hu-HU" dirty="0" smtClean="0"/>
          </a:p>
          <a:p>
            <a:r>
              <a:rPr lang="hu-HU" dirty="0" smtClean="0"/>
              <a:t>Nem szabad összetéveszteni a hűtőközegeket a közvetítőközegekkel. Erre a célra – az alkalmazott közeghőmérsékletektől függően – vizet, vagy fagyálló folyadékokat, így </a:t>
            </a:r>
            <a:r>
              <a:rPr lang="hu-HU" dirty="0" err="1" smtClean="0"/>
              <a:t>etilénglikolt</a:t>
            </a:r>
            <a:r>
              <a:rPr lang="hu-HU" dirty="0" smtClean="0"/>
              <a:t>, </a:t>
            </a:r>
            <a:r>
              <a:rPr lang="hu-HU" dirty="0" err="1" smtClean="0"/>
              <a:t>propilénglikolt</a:t>
            </a:r>
            <a:r>
              <a:rPr lang="hu-HU" dirty="0" smtClean="0"/>
              <a:t>, és sóleveket (pl. konyhasóoldatot, </a:t>
            </a:r>
            <a:r>
              <a:rPr lang="hu-HU" dirty="0" err="1" smtClean="0"/>
              <a:t>Minusolt</a:t>
            </a:r>
            <a:r>
              <a:rPr lang="hu-HU" dirty="0" smtClean="0"/>
              <a:t>,) használnak.</a:t>
            </a:r>
          </a:p>
          <a:p>
            <a:r>
              <a:rPr lang="hu-HU" dirty="0" smtClean="0"/>
              <a:t>A hűtőközegeket tévesen gázoknak nevezik. Tárolás közben (palackban) folyadék és gőz elegye található; ennek a neve a hűtéstechnikában: </a:t>
            </a:r>
            <a:r>
              <a:rPr lang="hu-HU" b="1" dirty="0" smtClean="0"/>
              <a:t>nedves gőz</a:t>
            </a:r>
            <a:r>
              <a:rPr lang="hu-HU" dirty="0" smtClean="0"/>
              <a:t>. </a:t>
            </a:r>
            <a:r>
              <a:rPr lang="hu-HU" i="1" dirty="0" smtClean="0"/>
              <a:t>Az anyagok csak a kritikus pont felett viselkedhetnek gázként</a:t>
            </a:r>
            <a:r>
              <a:rPr lang="hu-HU" dirty="0" smtClean="0"/>
              <a:t>. Üzem közben a hűtőközeg gőz állapotban van; például a kompresszió munkafolyamata alatt túlhevített gőz.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380</Words>
  <Application>Microsoft Office PowerPoint</Application>
  <PresentationFormat>Diavetítés a képernyőre (4:3 oldalarány)</PresentationFormat>
  <Paragraphs>66</Paragraphs>
  <Slides>20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Office-téma</vt:lpstr>
      <vt:lpstr>Kompresszoros hűtőkörfolyamat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Tanar</cp:lastModifiedBy>
  <cp:revision>82</cp:revision>
  <dcterms:created xsi:type="dcterms:W3CDTF">2016-10-02T17:22:40Z</dcterms:created>
  <dcterms:modified xsi:type="dcterms:W3CDTF">2019-02-17T08:34:58Z</dcterms:modified>
</cp:coreProperties>
</file>