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D2F1-D649-4177-A37F-8A44FB74147F}" type="datetimeFigureOut">
              <a:rPr lang="hu-HU" smtClean="0"/>
              <a:pPr/>
              <a:t>2018. 03. 09.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B396D-CB24-46E7-956F-9C82FBF7C3B2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Hűtés</a:t>
            </a:r>
            <a:endParaRPr lang="hu-HU" dirty="0"/>
          </a:p>
        </p:txBody>
      </p:sp>
      <p:sp>
        <p:nvSpPr>
          <p:cNvPr id="4" name="Alcím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79512" y="260648"/>
            <a:ext cx="85689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Halmazállapot változások</a:t>
            </a:r>
          </a:p>
          <a:p>
            <a:r>
              <a:rPr lang="hu-HU" dirty="0" smtClean="0"/>
              <a:t>Az anyagok halmazállapotuk szerint háromfélék lehetnek: szilárd halmazállapotúak, folyékonyak vagy légneműek. Természetes tapasztalatként állapíthatjuk meg, hogy az anyagok hőmérséklete melegítés hatására növekszik, miközben térfogatuk (</a:t>
            </a:r>
            <a:r>
              <a:rPr lang="hu-HU" dirty="0" err="1" smtClean="0"/>
              <a:t>hőtágulásuknak</a:t>
            </a:r>
            <a:r>
              <a:rPr lang="hu-HU" dirty="0" smtClean="0"/>
              <a:t> megfelelően) kisebb-nagyobb mértékben általában megnő. Egy szilárd halmazállapotú anyagot vagy egy folyadékot azonban nem melegíthetünk korlátlanul, hőmérsékletüket nem növelhetjük akármeddig úgy, hogy halmazállapotuk ne változzon, hiszen a szilárd anyag előbb-utóbb megolvad, a folyadék pedig forrni kezd.</a:t>
            </a:r>
          </a:p>
          <a:p>
            <a:endParaRPr lang="hu-HU" dirty="0" smtClean="0"/>
          </a:p>
          <a:p>
            <a:pPr fontAlgn="base"/>
            <a:r>
              <a:rPr lang="hu-HU" dirty="0" smtClean="0"/>
              <a:t>Az emelkedő hőmérsékletű szakaszokat egyszerűen megérthetjük, hiszen természetes tapasztalatként tudjuk, hogy amikor egy anyagot melegítünk, akkor hőmérséklete emelkedik. Találhatunk olyan szakaszokat is, amikor a hőmérséklet a folyamatos melegítés ellenére sem növekszik, hanem állandó marad. Az első ilyen szakasz akkor következik be, amikor a hőmérséklet 0°C, a második pedig 100°C mellett. Figyeljük meg, mi játszódik le az edényben 0°C-on! Ekkor a jég olvadni kezd és hőmérséklete nem nő tovább, ameddig az egész jég el nem olvadt, a víz-jég keverék hőmérséklete mindvégig 0°C marad. Tehát olvadás közben a melegítés hatása nem mutatkozik meg a hőmérséklet növekedtében, ilyen értelemben </a:t>
            </a:r>
            <a:r>
              <a:rPr lang="hu-HU" b="1" dirty="0" smtClean="0"/>
              <a:t>a közölt hő rejtve marad</a:t>
            </a:r>
            <a:r>
              <a:rPr lang="hu-HU" dirty="0" smtClean="0"/>
              <a:t>, ezért a halmazállapot-változás közben közölt hőt </a:t>
            </a:r>
            <a:r>
              <a:rPr lang="hu-HU" b="1" dirty="0" smtClean="0"/>
              <a:t>latens (rejtett) hőnek</a:t>
            </a:r>
            <a:r>
              <a:rPr lang="hu-HU" dirty="0" smtClean="0"/>
              <a:t> is nevezik.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23528" y="188640"/>
            <a:ext cx="84249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hu-HU" dirty="0" smtClean="0"/>
              <a:t>Hasonlóképpen, amikor a víz hőmérséklete eléri a 100°C értéket, a további melegítés ellenére a hőmérséklet nem nő tovább, hanem a víz forrni kezd, és forrása közben hőmérséklete mindvégig 100°C lesz. Forrás közben a vízből gőz keletkezik, ami az edényből távozik, tehát az edényben maradó 100°C-os forró víz mennyisége folyamatosan csökken, végül teljesen el is tűnik. A grafikon utolsó, emelkedő szakaszát úgy kaphatjuk, ha a keletkező gőzt egy tartályban felfogva tovább melegítjük.</a:t>
            </a:r>
          </a:p>
          <a:p>
            <a:pPr fontAlgn="base"/>
            <a:r>
              <a:rPr lang="hu-HU" dirty="0" smtClean="0"/>
              <a:t>Ha nem vízzel, hanem valamilyen másféle egynemű anyaggal végezzük el az előző kísérletet, akkor is hasonló viselkedést tapasztalhatunk.</a:t>
            </a:r>
          </a:p>
          <a:p>
            <a:endParaRPr lang="hu-H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36912"/>
            <a:ext cx="6984776" cy="389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95536" y="188640"/>
            <a:ext cx="84604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szilárd anyag egy bizonyos hőmérsékleten megolvad. Ezt a hőmérsékletet </a:t>
            </a:r>
            <a:r>
              <a:rPr lang="hu-HU" b="1" dirty="0" smtClean="0"/>
              <a:t>olvadáspont</a:t>
            </a:r>
            <a:r>
              <a:rPr lang="hu-HU" dirty="0" smtClean="0"/>
              <a:t>nak nevezzük. Olvadás közben az anyag hőmérséklete egészen addig olvadásponton marad, amíg az olvadás teljesen be nem fejeződik.</a:t>
            </a:r>
          </a:p>
          <a:p>
            <a:r>
              <a:rPr lang="hu-HU" dirty="0" smtClean="0"/>
              <a:t>A forrás hőmérsékletét </a:t>
            </a:r>
            <a:r>
              <a:rPr lang="hu-HU" b="1" dirty="0" smtClean="0"/>
              <a:t>forráspont</a:t>
            </a:r>
            <a:r>
              <a:rPr lang="hu-HU" dirty="0" smtClean="0"/>
              <a:t>nak nevezzük. Az olvadást és a forrást </a:t>
            </a:r>
            <a:r>
              <a:rPr lang="hu-HU" b="1" dirty="0" smtClean="0"/>
              <a:t>halmazállapot-változás</a:t>
            </a:r>
            <a:r>
              <a:rPr lang="hu-HU" dirty="0" smtClean="0"/>
              <a:t>nak vagy </a:t>
            </a:r>
            <a:r>
              <a:rPr lang="hu-HU" b="1" dirty="0" smtClean="0"/>
              <a:t>fázisátalakulás</a:t>
            </a:r>
            <a:r>
              <a:rPr lang="hu-HU" dirty="0" smtClean="0"/>
              <a:t>nak nevezzük. Ugyanígy használatos a szilárd, folyékony és légnemű halmazállapot megnevezés helyett a </a:t>
            </a:r>
            <a:r>
              <a:rPr lang="hu-HU" b="1" dirty="0" smtClean="0"/>
              <a:t>szilárd-, folyadék- és gőzfázis</a:t>
            </a:r>
            <a:r>
              <a:rPr lang="hu-HU" dirty="0" smtClean="0"/>
              <a:t> elnevezés is.</a:t>
            </a:r>
          </a:p>
          <a:p>
            <a:pPr fontAlgn="base"/>
            <a:r>
              <a:rPr lang="hu-HU" dirty="0" smtClean="0"/>
              <a:t>A halmazállapot-változások megfordítható folyamatok, tehát hűtés hatására ellenkező irányban játszódnak le. Az olvadás megfordítása a fagyás, a forrás megfordítása a lecsapódás. Egyensúlyi folyamatban a fagyás ugyanazon a hőmérsékleten játszódik le, mint az olvadás, tehát egy anyag </a:t>
            </a:r>
            <a:r>
              <a:rPr lang="hu-HU" b="1" dirty="0" smtClean="0"/>
              <a:t>fagyáspont</a:t>
            </a:r>
            <a:r>
              <a:rPr lang="hu-HU" dirty="0" smtClean="0"/>
              <a:t>ja megegyezik olvadáspontjával.</a:t>
            </a:r>
          </a:p>
          <a:p>
            <a:pPr fontAlgn="base"/>
            <a:r>
              <a:rPr lang="hu-HU" dirty="0" smtClean="0"/>
              <a:t>Az olvadáshoz és fagyáshoz hasonlóan egyensúlyi állapotban a gőz lecsapódása is ugyanazon a hőmérsékleten történik, mint a forrás, tehát egy anyag </a:t>
            </a:r>
            <a:r>
              <a:rPr lang="hu-HU" b="1" dirty="0" smtClean="0"/>
              <a:t>lecsapódási hőmérséklet</a:t>
            </a:r>
            <a:r>
              <a:rPr lang="hu-HU" dirty="0" smtClean="0"/>
              <a:t>e megegyezik a forráspontjával.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23528" y="332656"/>
            <a:ext cx="83529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hu-HU" b="1" dirty="0" smtClean="0"/>
              <a:t>Párolgás</a:t>
            </a:r>
          </a:p>
          <a:p>
            <a:pPr fontAlgn="base"/>
            <a:r>
              <a:rPr lang="hu-HU" dirty="0" smtClean="0"/>
              <a:t>Ha egy nyitott edénybe folyadékot (például vizet) helyezünk el hosszú időre, megfigyelhetjük, hogy a folyadék mennyisége lassan csökken, annak ellenére, hogy a hőmérséklete sokkal alacsonyabb a folyadék forráspontjánál. A jelenséget párolgásnak hívjuk.</a:t>
            </a:r>
          </a:p>
          <a:p>
            <a:pPr fontAlgn="base"/>
            <a:r>
              <a:rPr lang="hu-HU" dirty="0" smtClean="0"/>
              <a:t>Párolgáskor a folyadék felszínéről molekulák távoznak el, amelyek növelik a folyadék feletti tér gőztartalmát. A párolgás tehát a forráshoz áll nagyon közel, hiszen ekkor is folyadék-gőz fázisátalakulás történik. A különbség az, hogy párolgáskor csak a folyadék felszínéről távozhatnak molekulák, míg forráskor a folyadék egész térfogatában keletkezhetnek gőzbuborékok, melyek a folyadék felszínére törve gyakran az egész folyadék heves mozgásához vezetnek.</a:t>
            </a:r>
          </a:p>
          <a:p>
            <a:pPr fontAlgn="base"/>
            <a:r>
              <a:rPr lang="hu-HU" i="1" dirty="0" smtClean="0"/>
              <a:t>A párolgás oka az, hogy a folyadék felszínén lévő molekulák rendezetlen mozgásuk, szabálytalan ütközéseik miatt időnként olyan nagy mozgási energiával rendelkeznek, hogy képesek legyőzni </a:t>
            </a:r>
            <a:r>
              <a:rPr lang="hu-HU" i="1" dirty="0" err="1" smtClean="0"/>
              <a:t>szomszédaik</a:t>
            </a:r>
            <a:r>
              <a:rPr lang="hu-HU" i="1" dirty="0" smtClean="0"/>
              <a:t> vonzó kölcsönhatását, így kiszakadnak a folyadék felszínéről. Ezt csak a legnagyobb mozgási energiával rendelkező részecskék képesek megtenni, amelyek így energiát visznek el a folyadéktól. Másképp fogalmazva, a visszamaradó molekulák átlagos energiája csökken, ha a legnagyobb energiájúak távoznak. Ez azzal a következménnyel jár, hogy párolgás közben a folyadék energiája csökken, amit hőmérsékletének csökkenése mutat.</a:t>
            </a:r>
            <a:endParaRPr lang="hu-HU" dirty="0" smtClean="0"/>
          </a:p>
          <a:p>
            <a:endParaRPr lang="hu-H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23528" y="332656"/>
            <a:ext cx="83529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nedves levegő fizikai tulajdonságai:</a:t>
            </a:r>
          </a:p>
          <a:p>
            <a:r>
              <a:rPr lang="hu-HU" dirty="0" smtClean="0"/>
              <a:t> A levegő nem ideális gáz. Ezért a levegő mindig tartalmaz bizonyos mennyiségű vízgőzt. A vízgőz egy része a hőmérséklet csökkenése során a levegőből kiválik (köd alakjában jelenik meg). Ha a hűtés vagy keveredés során a levegőben lévő vízgőz egy része kondenzálódik, a felszabaduló párolgáshőt is el kell vonni. A levegőben lévő vízgőz mennyisége nagymértékben befolyásolja az ember közérzetét. A levegő és vízgőz keveréke Dalton tétel: a levegőben a vízgőz úgy helyezkedik el hogy a rendelkezésre álló teret egyenletesen kitölti.</a:t>
            </a:r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r>
              <a:rPr lang="hu-HU" dirty="0" smtClean="0"/>
              <a:t>Abszolút nedvesség tartalom: az az aranyszám a levegőben lévő vízgőz mennyiség megadható.</a:t>
            </a:r>
            <a:endParaRPr lang="hu-H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636912"/>
            <a:ext cx="2047085" cy="507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4293096"/>
            <a:ext cx="554461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51520" y="332656"/>
            <a:ext cx="84249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Relatív nedvesség tartalom: a levegőben lévő vízgőz nyomása és az ugyanazon hőmérsékletre tartozó telített gőz nyomásának hányadosa. A relatív nedvesség tartalom értéke az élőlények hőérzetét és az anyagok fizikai tulajdonságait jelentősen módosíthatja.</a:t>
            </a:r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204864"/>
            <a:ext cx="3888432" cy="2655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51520" y="332656"/>
            <a:ext cx="849694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/>
              <a:t>Hűtő körfolyamatok</a:t>
            </a:r>
          </a:p>
          <a:p>
            <a:r>
              <a:rPr lang="hu-HU" dirty="0" smtClean="0"/>
              <a:t>A </a:t>
            </a:r>
            <a:r>
              <a:rPr lang="hu-HU" b="1" dirty="0" smtClean="0"/>
              <a:t>termodinamikai ciklus</a:t>
            </a:r>
            <a:r>
              <a:rPr lang="hu-HU" dirty="0" smtClean="0"/>
              <a:t> vagy </a:t>
            </a:r>
            <a:r>
              <a:rPr lang="hu-HU" b="1" dirty="0" smtClean="0"/>
              <a:t>termodinamikai körfolyamat</a:t>
            </a:r>
            <a:r>
              <a:rPr lang="hu-HU" dirty="0" smtClean="0"/>
              <a:t> egy sor termodinamikai állapotváltozás, melyek során a rendszer visszatér kezdeti állapotába. Az állapotjelzők csak a rendszer termodinamikai állapotától függenek, és így a ciklus végén kezdeti értéküket veszik ismét fel. A hő és a munka az állapotváltozások függvénye, értékük a ciklus alatt nullától különbözik. A termodinamika első főtétele kimondja, hogy a </a:t>
            </a:r>
            <a:r>
              <a:rPr lang="hu-HU" dirty="0" err="1" smtClean="0"/>
              <a:t>hőbevitel</a:t>
            </a:r>
            <a:r>
              <a:rPr lang="hu-HU" dirty="0" smtClean="0"/>
              <a:t> és az ennek rovására nyert mechanikai munka egymással egyenlő. (Illetve fordított működéskor a kinyert hő és az erre fordított mechanikai munka értéke egyenlő.) A ciklus periodikus természete lehetővé teszi a folyamatos működést, ezért a körfolyamat a termodinamika egyik fontos fogalma a hőerőgépek és hűtőgépek elméletének fontos eszköze. </a:t>
            </a:r>
          </a:p>
          <a:p>
            <a:r>
              <a:rPr lang="hu-HU" dirty="0" smtClean="0"/>
              <a:t>A hőszivattyú és hűtőgép ciklus a hőszivattyúk és hűtőgépek fizikai modellje. A kettő között a különbség az, hogy a hőszivattyú esetében egy helyiség melegen tartása, a hűtőgépnél pedig egy hely hidegen tartása a cél. A leggyakrabban használt elv a </a:t>
            </a:r>
            <a:r>
              <a:rPr lang="hu-HU" dirty="0" err="1" smtClean="0"/>
              <a:t>gőzkompressziós</a:t>
            </a:r>
            <a:r>
              <a:rPr lang="hu-HU" dirty="0" smtClean="0"/>
              <a:t> hűtőgép ciklus, melynél olyan hűtőközeget használnak, mely a körfolyamat közben fázisváltást (</a:t>
            </a:r>
            <a:r>
              <a:rPr lang="hu-HU" dirty="0" err="1" smtClean="0"/>
              <a:t>halmazállapotváltozást</a:t>
            </a:r>
            <a:r>
              <a:rPr lang="hu-HU" dirty="0" smtClean="0"/>
              <a:t>) szenved. Az abszorpciós hűtőgép ciklusban a hűtőközeget elgőzölögtetés helyett folyadékban abszorbeálják. Ismert hűtőgép ciklusok: a fordított </a:t>
            </a:r>
            <a:r>
              <a:rPr lang="hu-HU" dirty="0" err="1" smtClean="0"/>
              <a:t>Brayton-ciklus</a:t>
            </a:r>
            <a:r>
              <a:rPr lang="hu-HU" dirty="0" smtClean="0"/>
              <a:t> és a </a:t>
            </a:r>
            <a:r>
              <a:rPr lang="hu-HU" dirty="0" err="1" smtClean="0"/>
              <a:t>Linde-Hampson</a:t>
            </a:r>
            <a:r>
              <a:rPr lang="hu-HU" dirty="0" smtClean="0"/>
              <a:t> körfolyamat. Ide tartozik a gázok cseppfolyósítása is.</a:t>
            </a:r>
            <a:endParaRPr lang="hu-H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79512" y="188640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Hőszivattyú körfolyamata T-s diagramban </a:t>
            </a:r>
            <a:endParaRPr lang="hu-HU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791918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95536" y="332656"/>
            <a:ext cx="810039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 </a:t>
            </a:r>
            <a:r>
              <a:rPr lang="hu-HU" b="1" dirty="0" err="1" smtClean="0"/>
              <a:t>gőzkompressziós</a:t>
            </a:r>
            <a:r>
              <a:rPr lang="hu-HU" b="1" dirty="0" smtClean="0"/>
              <a:t> hűtőgép</a:t>
            </a:r>
            <a:r>
              <a:rPr lang="hu-HU" dirty="0" smtClean="0"/>
              <a:t> a számos hűtést megvalósító berendezések egyike. Ezt használják leggyakrabban a háztartási hűtőgépekben, az élelmiszerek raktározására szolgáló hűtőházakban, az épületek és gépkocsik légkondicionáló berendezéseiben, a hűtőkocsikban és hűtővagonokban, jégpályáknál és más kereskedelmi és ipari célokra: az olajfinomítókban, a vegyiparban, földgáz cseppfolyósításánál.</a:t>
            </a:r>
          </a:p>
          <a:p>
            <a:endParaRPr lang="hu-HU" dirty="0" smtClean="0"/>
          </a:p>
          <a:p>
            <a:r>
              <a:rPr lang="hu-HU" dirty="0" smtClean="0"/>
              <a:t>A </a:t>
            </a:r>
            <a:r>
              <a:rPr lang="hu-HU" dirty="0" err="1" smtClean="0"/>
              <a:t>gőzkompressziós</a:t>
            </a:r>
            <a:r>
              <a:rPr lang="hu-HU" dirty="0" smtClean="0"/>
              <a:t> hűtőgép zárt rendszerben cirkuláltat hűtőközeget, mely hőt vesz fel a hűtendő térből és más helyen leadja azt. Az ábrán egy tipikus egyfokozatú hűtőgép elvi vázlata látható. Minden ilyen gépnek négy fő eleme van, az 1. kondenzátor, a 2. fojtás, a 3. elpárologtató hőcserélő és a 4. kompresszor. A hűtőközeg nedves gőz halmazállapotban lép be a kompresszorba, mely megnöveli nyomását és hőmérsékletét is. A forró, nagynyomású gőz a kompresszorban túlhevített gőzzé válik. A kompresszor után a túlhevített gőz a kondenzátorba jut. A kondenzátor egy speciális hőcserélő, ahol hűtőlevegővel vagy hűtővízzel lehűtik és lecsapatják a gőzt. A kondenzátorban vagy egy csőkígyón vagy több párhuzamos csövön vezetik keresztül a hűtőközeget, amely leadja víznek vagy levegőnek a rendszertől elvont hőt.</a:t>
            </a:r>
            <a:endParaRPr lang="hu-H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88640"/>
            <a:ext cx="4402633" cy="2565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zövegdoboz 2"/>
          <p:cNvSpPr txBox="1"/>
          <p:nvPr/>
        </p:nvSpPr>
        <p:spPr>
          <a:xfrm>
            <a:off x="323528" y="2780928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lekondenzált, folyékony halmazállapotú hűtőközeget egy fojtáson (kis méretű furattal rendelkező csőszűkítőn, kapilláriscsövön, vagy szabályozható fojtószelepen) vezetik keresztül. A fojtásban adiabatikus állapotváltozás megy végbe: a folyékony hűtőközeg nyomása hirtelen lecsökken, egy része elpárolog és a hűtendő tér hőmérsékleténél alacsonyabb hőmérsékletre hűl le. Az elpárologtató a cirkuláló hűtőközegnek átadja a hűtendő térből elvont hőt, melyet majd a kondenzátorban a külső környezet felé vezetődik el. </a:t>
            </a:r>
            <a:r>
              <a:rPr lang="hu-HU" smtClean="0"/>
              <a:t>A hűtő körfolyamat befejeződéseként az elpárologtatóból telített hűtőközeg-gőz távozik és lép be újra a kompresszorba, majd az egész folyamat megismétlődik.</a:t>
            </a:r>
            <a:endParaRPr lang="hu-H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23528" y="332656"/>
            <a:ext cx="84969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Termodinamika:</a:t>
            </a:r>
          </a:p>
          <a:p>
            <a:endParaRPr lang="hu-HU" dirty="0" smtClean="0"/>
          </a:p>
          <a:p>
            <a:r>
              <a:rPr lang="hu-HU" dirty="0" smtClean="0"/>
              <a:t>A </a:t>
            </a:r>
            <a:r>
              <a:rPr lang="hu-HU" b="1" dirty="0" smtClean="0"/>
              <a:t>termodinamika</a:t>
            </a:r>
            <a:r>
              <a:rPr lang="hu-HU" dirty="0" smtClean="0"/>
              <a:t> vagy (kissé elavult) magyar nevén </a:t>
            </a:r>
            <a:r>
              <a:rPr lang="hu-HU" b="1" dirty="0" smtClean="0"/>
              <a:t>hőtan</a:t>
            </a:r>
            <a:r>
              <a:rPr lang="hu-HU" dirty="0" smtClean="0"/>
              <a:t> a fizika energiaátalakulásokkal foglalkozó tudományterülete.</a:t>
            </a:r>
          </a:p>
          <a:p>
            <a:endParaRPr lang="hu-HU" dirty="0" smtClean="0"/>
          </a:p>
          <a:p>
            <a:r>
              <a:rPr lang="hu-HU" dirty="0" smtClean="0"/>
              <a:t>Fizikai alapmennyiség:  Hőmérséklet (jele: T, mértékegysége: °C, °K, °F)</a:t>
            </a:r>
          </a:p>
          <a:p>
            <a:r>
              <a:rPr lang="hu-HU" dirty="0" smtClean="0"/>
              <a:t>Hőmérsékleti skálák: </a:t>
            </a:r>
          </a:p>
          <a:p>
            <a:r>
              <a:rPr lang="hu-HU" dirty="0" smtClean="0"/>
              <a:t>Egyes természeti jelenségek mindig ugyanazon a hőmérsékleten következnek be: </a:t>
            </a:r>
          </a:p>
          <a:p>
            <a:pPr>
              <a:buFontTx/>
              <a:buChar char="-"/>
            </a:pPr>
            <a:r>
              <a:rPr lang="hu-HU" dirty="0" smtClean="0"/>
              <a:t>Celsius-féle hőmérsékleti skála: víz fagyása 0°C, forrása 100°C</a:t>
            </a:r>
          </a:p>
          <a:p>
            <a:pPr>
              <a:buFontTx/>
              <a:buChar char="-"/>
            </a:pPr>
            <a:r>
              <a:rPr lang="hu-HU" dirty="0" smtClean="0"/>
              <a:t>Kelvin-skála:  Alappontja a -273,15°C (0°K = -273,15°C) Abszolút hőmérsékleti skálának is nevezik, ami arra utal, hogy 0°K-nál nincs alacsonyabb hőmérséklet.  Az abszolút nulla fok az a hőmérséklet, amelynél a testből nem nyerhető ki hőenergia. A Kelvin-skálán 0°K, a Celsius-skálán ‒273,15 °C, a Fahrenheit-skálán ‒459,67 °F. Ezen a szinten az atomok és molekulák mozgása megszűnik, 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95536" y="332656"/>
            <a:ext cx="828092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Elektrotechnikai alapismeretek:</a:t>
            </a:r>
          </a:p>
          <a:p>
            <a:r>
              <a:rPr lang="hu-HU" dirty="0" smtClean="0"/>
              <a:t>Elektromos mezőben két pont között az </a:t>
            </a:r>
            <a:r>
              <a:rPr lang="hu-HU" b="1" dirty="0" smtClean="0"/>
              <a:t>elektromos feszültség</a:t>
            </a:r>
            <a:r>
              <a:rPr lang="hu-HU" dirty="0" smtClean="0"/>
              <a:t> (</a:t>
            </a:r>
            <a:r>
              <a:rPr lang="hu-HU" i="1" dirty="0" smtClean="0"/>
              <a:t>villamos feszültség</a:t>
            </a:r>
            <a:r>
              <a:rPr lang="hu-HU" dirty="0" smtClean="0"/>
              <a:t>) megadja, hogy mennyi munkát végez a mező egységnyi töltésen, míg a töltés az egyik pontból elmozdul a másikba. Mértékegysége tehát a joule/coulomb, amit voltnak neveznek. Valamely kijelölt viszonyítási ponthoz képest mért elektromos feszültséget elektromos potenciálnak nevezik. Nagyságától függően nevezik törpefeszültségnek, kisfeszültségnek, nagyfeszültségnek vagy különlegesen nagyfeszültségnek.</a:t>
            </a:r>
          </a:p>
          <a:p>
            <a:endParaRPr lang="hu-HU" dirty="0" smtClean="0"/>
          </a:p>
          <a:p>
            <a:r>
              <a:rPr lang="hu-HU" dirty="0" smtClean="0"/>
              <a:t>Az </a:t>
            </a:r>
            <a:r>
              <a:rPr lang="hu-HU" b="1" dirty="0" smtClean="0"/>
              <a:t>elektromos áramerősség</a:t>
            </a:r>
            <a:r>
              <a:rPr lang="hu-HU" dirty="0" smtClean="0"/>
              <a:t> az SI mértékegységrendszer hét alap fizikai mennyiségének egyike. jele: </a:t>
            </a:r>
            <a:r>
              <a:rPr lang="hu-HU" i="1" dirty="0" smtClean="0"/>
              <a:t>I</a:t>
            </a:r>
            <a:r>
              <a:rPr lang="hu-HU" dirty="0" smtClean="0"/>
              <a:t>, mértékegysége: amper, ennek jele: A.</a:t>
            </a:r>
          </a:p>
          <a:p>
            <a:r>
              <a:rPr lang="hu-HU" dirty="0" smtClean="0"/>
              <a:t>Az áram mennyiségi jellemzésére használjuk. Definíció szerint áramerősségen az áramvezető keresztmetszetén időegység alatt áthaladó elektromos töltés nagyságát értjük.</a:t>
            </a:r>
            <a:r>
              <a:rPr lang="hu-HU" i="1" dirty="0" smtClean="0"/>
              <a:t> Az </a:t>
            </a:r>
            <a:r>
              <a:rPr lang="hu-HU" b="1" i="1" dirty="0" smtClean="0"/>
              <a:t>1 amper</a:t>
            </a:r>
            <a:r>
              <a:rPr lang="hu-HU" i="1" dirty="0" smtClean="0"/>
              <a:t> olyan állandó elektromos áramerősség, amely két egyenes, párhuzamos végtelen hosszúságú, elhanyagolhatóan kicsiny kör keresztmetszetű és egymástól 1 méter távolságban, vákuumban elhelyezkedő vezetőben fenntartva, e két vezető között méterenként 2·10</a:t>
            </a:r>
            <a:r>
              <a:rPr lang="hu-HU" i="1" baseline="30000" dirty="0" smtClean="0"/>
              <a:t>−7</a:t>
            </a:r>
            <a:r>
              <a:rPr lang="hu-HU" i="1" dirty="0" smtClean="0"/>
              <a:t> newton erőt hoz létre.</a:t>
            </a:r>
            <a:endParaRPr lang="hu-HU" dirty="0" smtClean="0"/>
          </a:p>
          <a:p>
            <a:endParaRPr lang="hu-H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51520" y="476672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/>
              <a:t>Elektromos ellenállásnak</a:t>
            </a:r>
            <a:r>
              <a:rPr lang="hu-HU" dirty="0" smtClean="0"/>
              <a:t> (pontosabban </a:t>
            </a:r>
            <a:r>
              <a:rPr lang="hu-HU" i="1" dirty="0" smtClean="0"/>
              <a:t>egyenáramú ellenállásnak</a:t>
            </a:r>
            <a:r>
              <a:rPr lang="hu-HU" dirty="0" smtClean="0"/>
              <a:t>, röviden </a:t>
            </a:r>
            <a:r>
              <a:rPr lang="hu-HU" i="1" dirty="0" smtClean="0"/>
              <a:t>ellenállásnak</a:t>
            </a:r>
            <a:r>
              <a:rPr lang="hu-HU" dirty="0" smtClean="0"/>
              <a:t>) nevezzük az elektromos vezető két pontjára kapcsolt feszültség és a vezetőn áthaladó áram erősségének a hányadosaként értelmezett fizikai mennyiséget. Jele a latin </a:t>
            </a:r>
            <a:r>
              <a:rPr lang="hu-HU" i="1" dirty="0" err="1" smtClean="0"/>
              <a:t>resistentia</a:t>
            </a:r>
            <a:r>
              <a:rPr lang="hu-HU" dirty="0" smtClean="0"/>
              <a:t> (=ellenállás) szó alapján </a:t>
            </a:r>
            <a:r>
              <a:rPr lang="hu-HU" i="1" dirty="0" smtClean="0"/>
              <a:t>R</a:t>
            </a:r>
            <a:r>
              <a:rPr lang="hu-HU" dirty="0" smtClean="0"/>
              <a:t>. Az ellenállás </a:t>
            </a:r>
            <a:r>
              <a:rPr lang="hu-HU" dirty="0" err="1" smtClean="0"/>
              <a:t>SI-mértékegysége</a:t>
            </a:r>
            <a:r>
              <a:rPr lang="hu-HU" dirty="0" smtClean="0"/>
              <a:t> az ohm.</a:t>
            </a:r>
            <a:endParaRPr lang="hu-HU" dirty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1700808"/>
            <a:ext cx="1224136" cy="1098584"/>
          </a:xfrm>
          <a:prstGeom prst="rect">
            <a:avLst/>
          </a:prstGeom>
          <a:noFill/>
        </p:spPr>
      </p:pic>
      <p:sp>
        <p:nvSpPr>
          <p:cNvPr id="7" name="Szövegdoboz 6"/>
          <p:cNvSpPr txBox="1"/>
          <p:nvPr/>
        </p:nvSpPr>
        <p:spPr>
          <a:xfrm>
            <a:off x="611560" y="2924944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Egy berendezés pillanatnyi villamos </a:t>
            </a:r>
            <a:r>
              <a:rPr lang="hu-HU" i="1" dirty="0" smtClean="0"/>
              <a:t>P</a:t>
            </a:r>
            <a:r>
              <a:rPr lang="hu-HU" dirty="0" smtClean="0"/>
              <a:t> </a:t>
            </a:r>
            <a:r>
              <a:rPr lang="hu-HU" b="1" dirty="0" smtClean="0"/>
              <a:t>teljesítménye</a:t>
            </a:r>
            <a:r>
              <a:rPr lang="hu-HU" dirty="0" smtClean="0"/>
              <a:t>:</a:t>
            </a:r>
            <a:endParaRPr lang="hu-HU" dirty="0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3573016"/>
            <a:ext cx="1872208" cy="603938"/>
          </a:xfrm>
          <a:prstGeom prst="rect">
            <a:avLst/>
          </a:prstGeom>
          <a:noFill/>
        </p:spPr>
      </p:pic>
      <p:sp>
        <p:nvSpPr>
          <p:cNvPr id="10" name="Szövegdoboz 9"/>
          <p:cNvSpPr txBox="1"/>
          <p:nvPr/>
        </p:nvSpPr>
        <p:spPr>
          <a:xfrm>
            <a:off x="611560" y="4509120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szinuszos </a:t>
            </a:r>
            <a:r>
              <a:rPr lang="hu-HU" dirty="0" err="1" smtClean="0"/>
              <a:t>váltakozóáram</a:t>
            </a:r>
            <a:r>
              <a:rPr lang="hu-HU" dirty="0" smtClean="0"/>
              <a:t> pillanatnyi teljesítménye </a:t>
            </a:r>
            <a:r>
              <a:rPr lang="hu-HU" dirty="0" err="1" smtClean="0"/>
              <a:t>periodikusan</a:t>
            </a:r>
            <a:r>
              <a:rPr lang="hu-HU" dirty="0" smtClean="0"/>
              <a:t> változik hasonlóan a feszültséghez és az áramerősséghez. A </a:t>
            </a:r>
            <a:r>
              <a:rPr lang="hu-HU" dirty="0" err="1" smtClean="0"/>
              <a:t>váltakozóáram</a:t>
            </a:r>
            <a:r>
              <a:rPr lang="hu-HU" dirty="0" smtClean="0"/>
              <a:t> átlagos effektív (hatásos) teljesítménye egy periódus (és így hosszabb idő) alatt:</a:t>
            </a:r>
            <a:endParaRPr lang="hu-HU" dirty="0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5589240"/>
            <a:ext cx="3254762" cy="576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23528" y="476672"/>
            <a:ext cx="80648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Az </a:t>
            </a:r>
            <a:r>
              <a:rPr lang="hu-HU" b="1" dirty="0" smtClean="0"/>
              <a:t>energia</a:t>
            </a:r>
            <a:r>
              <a:rPr lang="hu-HU" dirty="0" smtClean="0"/>
              <a:t> a fizikában a testek egy fizikai tulajdonsága, amely átalakítható különböző megjelenési formákba és átadható a testek között a négy alapvető kölcsönhatás által, de amely soha nem jöhet újonnan létre és nem semmisülhet meg.</a:t>
            </a:r>
          </a:p>
          <a:p>
            <a:r>
              <a:rPr lang="hu-HU" dirty="0" smtClean="0"/>
              <a:t>A joule (J) az energia SI mértékegysége, amit úgy határozunk meg, mint az az energia, amit egy testnek mechanikai munka által átadódik 1 newton erő ellenében 1 méterrel történő elmozdulása által.</a:t>
            </a:r>
          </a:p>
          <a:p>
            <a:r>
              <a:rPr lang="hu-HU" dirty="0" smtClean="0"/>
              <a:t>A munka és a hőátadás az a két folyamat, ami által két test között energia adható át (nem számítva azokat a folyamatokat, ahol energia új anyaggal együtt adódik át). A termodinamika második főtétele határozza meg azt a hatékonysági korlátot, amivel energia átadódhat - valamennyi energia mindig elveszik </a:t>
            </a:r>
            <a:r>
              <a:rPr lang="hu-HU" dirty="0" err="1" smtClean="0"/>
              <a:t>hőveszteség</a:t>
            </a:r>
            <a:r>
              <a:rPr lang="hu-HU" dirty="0" smtClean="0"/>
              <a:t> formájában.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51520" y="260648"/>
            <a:ext cx="864096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hu-HU" dirty="0" smtClean="0"/>
              <a:t>A </a:t>
            </a:r>
            <a:r>
              <a:rPr lang="hu-HU" b="1" dirty="0" smtClean="0"/>
              <a:t>hő</a:t>
            </a:r>
            <a:r>
              <a:rPr lang="hu-HU" dirty="0" smtClean="0"/>
              <a:t> vagy </a:t>
            </a:r>
            <a:r>
              <a:rPr lang="hu-HU" b="1" dirty="0" smtClean="0"/>
              <a:t>hőmennyiség</a:t>
            </a:r>
            <a:r>
              <a:rPr lang="hu-HU" dirty="0" smtClean="0"/>
              <a:t> (jele: </a:t>
            </a:r>
            <a:r>
              <a:rPr lang="hu-HU" b="1" dirty="0" smtClean="0"/>
              <a:t>Q</a:t>
            </a:r>
            <a:r>
              <a:rPr lang="hu-HU" dirty="0" smtClean="0"/>
              <a:t>, mértékegysége a joule (J) fizikai fogalom, a termodinamika egyik alapfogalma. A hő a </a:t>
            </a:r>
            <a:r>
              <a:rPr lang="hu-HU" dirty="0" err="1" smtClean="0"/>
              <a:t>hőközlés</a:t>
            </a:r>
            <a:r>
              <a:rPr lang="hu-HU" dirty="0" smtClean="0"/>
              <a:t> során átadott energia mértéke.</a:t>
            </a:r>
          </a:p>
          <a:p>
            <a:r>
              <a:rPr lang="hu-HU" dirty="0" smtClean="0"/>
              <a:t>Hőnek nevezzük azt az energiát, amit egy kölcsönhatás során a magasabb hőmérsékletű test átad egy alacsonyabb hőmérsékletű testnek. (A testek által tárolt energiát viszont nem hőnek nevezzük, hanem belső energiának.) Termodinamikai megfogalmazásban a hő az energiaátadási folyamatok (</a:t>
            </a:r>
            <a:r>
              <a:rPr lang="hu-HU" dirty="0" err="1" smtClean="0"/>
              <a:t>hőközlés</a:t>
            </a:r>
            <a:r>
              <a:rPr lang="hu-HU" dirty="0" smtClean="0"/>
              <a:t>) során átadott energiát jelenti. Tehát a hő fogalmát termodinamikai rendszerek kölcsönhatásakor végbemenő energiaátadási folyamatok leírására használjuk.</a:t>
            </a:r>
          </a:p>
          <a:p>
            <a:r>
              <a:rPr lang="hu-HU" dirty="0" err="1" smtClean="0"/>
              <a:t>Hőközlés</a:t>
            </a:r>
            <a:r>
              <a:rPr lang="hu-HU" dirty="0" smtClean="0"/>
              <a:t>, energiaátadás mindig két eltérő belső energiájú rendszerek között (hőmérséklet-különbség) esetén következik be. A hő minden olyan energiaváltozást magába foglal, ami nem fordítódik munkára termodinamikai rendszerek kölcsönhatása során.</a:t>
            </a:r>
          </a:p>
          <a:p>
            <a:r>
              <a:rPr lang="hu-HU" dirty="0" smtClean="0"/>
              <a:t>Számítása:  C×m×</a:t>
            </a:r>
            <a:r>
              <a:rPr lang="hu-HU" dirty="0" err="1" smtClean="0"/>
              <a:t>dt</a:t>
            </a:r>
            <a:endParaRPr lang="hu-HU" dirty="0" smtClean="0"/>
          </a:p>
          <a:p>
            <a:r>
              <a:rPr lang="hu-HU" dirty="0" smtClean="0"/>
              <a:t>Ahol:</a:t>
            </a:r>
          </a:p>
          <a:p>
            <a:r>
              <a:rPr lang="hu-HU" dirty="0" smtClean="0"/>
              <a:t>A hőmennyiséget (Q) úgy számolhatunk, ha az anyag tömegét (m), az anyag hőmérsékletében beállt változást (</a:t>
            </a:r>
            <a:r>
              <a:rPr lang="hu-HU" dirty="0" err="1" smtClean="0"/>
              <a:t>dt</a:t>
            </a:r>
            <a:r>
              <a:rPr lang="hu-HU" dirty="0" smtClean="0"/>
              <a:t>) és a fajhőt (c; </a:t>
            </a:r>
            <a:r>
              <a:rPr lang="hu-HU" dirty="0" err="1" smtClean="0"/>
              <a:t>hőkapacitás</a:t>
            </a:r>
            <a:r>
              <a:rPr lang="hu-HU" dirty="0" smtClean="0"/>
              <a:t>) össze szorozzuk.</a:t>
            </a:r>
          </a:p>
          <a:p>
            <a:endParaRPr lang="hu-HU" dirty="0" smtClean="0"/>
          </a:p>
          <a:p>
            <a:r>
              <a:rPr lang="hu-HU" dirty="0" smtClean="0"/>
              <a:t>A </a:t>
            </a:r>
            <a:r>
              <a:rPr lang="hu-HU" b="1" dirty="0" smtClean="0"/>
              <a:t>belső energia</a:t>
            </a:r>
            <a:r>
              <a:rPr lang="hu-HU" dirty="0" smtClean="0"/>
              <a:t> (jele: </a:t>
            </a:r>
            <a:r>
              <a:rPr lang="hu-HU" i="1" dirty="0" smtClean="0"/>
              <a:t>U</a:t>
            </a:r>
            <a:r>
              <a:rPr lang="hu-HU" dirty="0" smtClean="0"/>
              <a:t>, mértékegysége: </a:t>
            </a:r>
            <a:r>
              <a:rPr lang="hu-HU" i="1" dirty="0" smtClean="0"/>
              <a:t>Joule</a:t>
            </a:r>
            <a:r>
              <a:rPr lang="hu-HU" dirty="0" smtClean="0"/>
              <a:t>) fizikai fogalom, a termodinamika egyik alapfogalma. Egy zárt rendszer összes energiatartalmát, egy anyaghalmazban tárolt összes energiát jelenti. Ez a részecskék (sokféle) mozgási energiájából, a vonzásukból eredő energiából, a molekulák kötési energiájából, valamint az elektronburok energiájából tevődik össze. Nagysága az adott halmaz belső szerkezetével, belső tulajdonságaival függ össze.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51520" y="188640"/>
            <a:ext cx="849694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hu-HU" dirty="0" smtClean="0"/>
              <a:t>Ha különböző anyagokat, például vizet és </a:t>
            </a:r>
            <a:r>
              <a:rPr lang="hu-HU" dirty="0" err="1" smtClean="0"/>
              <a:t>olajat</a:t>
            </a:r>
            <a:r>
              <a:rPr lang="hu-HU" dirty="0" smtClean="0"/>
              <a:t> melegítünk, azt tapasztalhatjuk, hogy a belsőenergia-változás mértéke, a tömeg nagysága és a hőmérséklet-változás mellett függ az anyagi minőségtől. Ez utóbbi jellemzésére bevezetünk egy fizikai mennyiséget.</a:t>
            </a:r>
          </a:p>
          <a:p>
            <a:pPr fontAlgn="base"/>
            <a:r>
              <a:rPr lang="hu-HU" dirty="0" smtClean="0"/>
              <a:t>A </a:t>
            </a:r>
            <a:r>
              <a:rPr lang="hu-HU" b="1" dirty="0" smtClean="0"/>
              <a:t>fajhő </a:t>
            </a:r>
            <a:r>
              <a:rPr lang="hu-HU" dirty="0" smtClean="0"/>
              <a:t>megmutatja, hogy 1 kg anyag 1 </a:t>
            </a:r>
            <a:r>
              <a:rPr lang="hu-HU" dirty="0" err="1" smtClean="0"/>
              <a:t>°C-kal</a:t>
            </a:r>
            <a:r>
              <a:rPr lang="hu-HU" dirty="0" smtClean="0"/>
              <a:t> történő melegítéséhez mennyi energia szükséges, azaz mennyivel nő az anyag belső energiája</a:t>
            </a:r>
            <a:r>
              <a:rPr lang="hu-HU" b="1" dirty="0" smtClean="0"/>
              <a:t>.</a:t>
            </a:r>
            <a:r>
              <a:rPr lang="hu-HU" dirty="0" smtClean="0"/>
              <a:t> A fajhő jele</a:t>
            </a:r>
            <a:r>
              <a:rPr lang="hu-HU" b="1" dirty="0" smtClean="0"/>
              <a:t>: </a:t>
            </a:r>
            <a:r>
              <a:rPr lang="hu-HU" b="1" i="1" dirty="0" smtClean="0"/>
              <a:t>c</a:t>
            </a:r>
            <a:r>
              <a:rPr lang="hu-HU" dirty="0" smtClean="0"/>
              <a:t> </a:t>
            </a:r>
            <a:r>
              <a:rPr lang="hu-HU" b="1" i="1" dirty="0" smtClean="0"/>
              <a:t>.</a:t>
            </a:r>
          </a:p>
          <a:p>
            <a:pPr fontAlgn="base"/>
            <a:endParaRPr lang="hu-HU" b="1" i="1" dirty="0" smtClean="0"/>
          </a:p>
          <a:p>
            <a:pPr fontAlgn="base"/>
            <a:r>
              <a:rPr lang="hu-HU" dirty="0" smtClean="0"/>
              <a:t>Mértékegysége:</a:t>
            </a:r>
          </a:p>
          <a:p>
            <a:pPr fontAlgn="base"/>
            <a:endParaRPr lang="hu-HU" dirty="0" smtClean="0"/>
          </a:p>
          <a:p>
            <a:pPr fontAlgn="base"/>
            <a:r>
              <a:rPr lang="hu-HU" dirty="0" smtClean="0"/>
              <a:t>ennek az ezerszerese:</a:t>
            </a:r>
          </a:p>
          <a:p>
            <a:pPr fontAlgn="base"/>
            <a:endParaRPr lang="hu-HU" dirty="0" smtClean="0"/>
          </a:p>
          <a:p>
            <a:pPr fontAlgn="base"/>
            <a:r>
              <a:rPr lang="hu-HU" dirty="0" smtClean="0"/>
              <a:t>A fajhő tehát az adott anyagra jellemző adat.</a:t>
            </a:r>
          </a:p>
          <a:p>
            <a:pPr fontAlgn="base"/>
            <a:r>
              <a:rPr lang="hu-HU" dirty="0" smtClean="0"/>
              <a:t>A víz fajhője például . Ez azt jelenti, hogy ha 1 kg víz 4.2  hőmérséklete 1 °C </a:t>
            </a:r>
            <a:r>
              <a:rPr lang="hu-HU" dirty="0" err="1" smtClean="0"/>
              <a:t>-kal</a:t>
            </a:r>
            <a:r>
              <a:rPr lang="hu-HU" dirty="0" smtClean="0"/>
              <a:t> emelkedett, akkor az energiája 4.2 kJ-lal nőtt. Ha 5 kg víz hőmérséklete nőtt 2 °C </a:t>
            </a:r>
            <a:r>
              <a:rPr lang="hu-HU" dirty="0" err="1" smtClean="0"/>
              <a:t>-kal</a:t>
            </a:r>
            <a:r>
              <a:rPr lang="hu-HU" dirty="0" smtClean="0"/>
              <a:t>, akkor kiszámíthatjuk, hogy ennek oka energiaváltozás.</a:t>
            </a:r>
          </a:p>
          <a:p>
            <a:pPr fontAlgn="base"/>
            <a:r>
              <a:rPr lang="hu-HU" b="1" dirty="0" smtClean="0"/>
              <a:t>A fajhő értelmezése</a:t>
            </a:r>
          </a:p>
          <a:p>
            <a:pPr fontAlgn="base"/>
            <a:r>
              <a:rPr lang="hu-HU" dirty="0" smtClean="0"/>
              <a:t>Fajhőadatokat tanulmányozva észrevehetjük, hogy többnyire a fémek fajhője a legkisebb, a többi szilárd anyag közepes fajhővel rendelkezik, a folyadékok fajhője a legnagyobb. Kiugróan magas a víz fajhője. A víz melegítéséhez tehát sok energia kell. Viszont lehűléskor sok energiát tud leadni. Azt mondhatjuk, hogy bizonyos hőmérsékleten energiatartalma nagy más anyagok azonos hőmérsékletű, ugyanolyan mennyiségéhez képest.</a:t>
            </a:r>
          </a:p>
          <a:p>
            <a:pPr fontAlgn="base"/>
            <a:r>
              <a:rPr lang="hu-HU" dirty="0" smtClean="0"/>
              <a:t>A fajhő tehát jól jellemzi az egyes anyagok energiatároló képességét. Minél nagyobb egy test fajhője, annál több energia szükséges a melegítéséhez, és ennek megfelelően annál több energiát vesz fel a melegítés során.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1916832"/>
            <a:ext cx="432048" cy="526559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2420888"/>
            <a:ext cx="576064" cy="7020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51520" y="260648"/>
            <a:ext cx="842493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Ha adott mennyiségű és térfogatú gáz belsejében mindenhol ugyanakkora a nyomás és a hőmérséklet értéke, akkor a gáz egyensúlyi állapotban van.</a:t>
            </a:r>
          </a:p>
          <a:p>
            <a:r>
              <a:rPr lang="hu-HU" dirty="0" smtClean="0"/>
              <a:t>A gázok egyensúlyi állapotát bizonyos mérhető mennyiségek egyértelműen meghatározzák. Az ilyen mennyiségeket állapotjelzőknek (vagy állapothatározóknak) nevezzük.</a:t>
            </a:r>
          </a:p>
          <a:p>
            <a:r>
              <a:rPr lang="hu-HU" dirty="0" smtClean="0"/>
              <a:t>Adott minőségű gáz állapotát az alábbi állapotjelzők határozzák meg:</a:t>
            </a:r>
          </a:p>
          <a:p>
            <a:r>
              <a:rPr lang="hu-HU" dirty="0" smtClean="0"/>
              <a:t>- a gáz hőmérséklete (T);</a:t>
            </a:r>
          </a:p>
          <a:p>
            <a:pPr>
              <a:buFontTx/>
              <a:buChar char="-"/>
            </a:pPr>
            <a:r>
              <a:rPr lang="hu-HU" dirty="0" smtClean="0"/>
              <a:t>a gáz nyomása (p);</a:t>
            </a:r>
          </a:p>
          <a:p>
            <a:pPr>
              <a:buFontTx/>
              <a:buChar char="-"/>
            </a:pPr>
            <a:r>
              <a:rPr lang="hu-HU" dirty="0" smtClean="0"/>
              <a:t>a gáz térfogata (V)</a:t>
            </a:r>
          </a:p>
          <a:p>
            <a:pPr>
              <a:buFontTx/>
              <a:buChar char="-"/>
            </a:pPr>
            <a:r>
              <a:rPr lang="hu-HU" dirty="0" smtClean="0"/>
              <a:t>a gáz tömege (m).</a:t>
            </a:r>
          </a:p>
          <a:p>
            <a:endParaRPr lang="hu-HU" dirty="0" smtClean="0"/>
          </a:p>
          <a:p>
            <a:r>
              <a:rPr lang="hu-HU" dirty="0" smtClean="0"/>
              <a:t>Gázok állapotváltozásai</a:t>
            </a:r>
          </a:p>
          <a:p>
            <a:endParaRPr lang="hu-HU" dirty="0" smtClean="0"/>
          </a:p>
          <a:p>
            <a:r>
              <a:rPr lang="hu-HU" dirty="0" smtClean="0"/>
              <a:t> Először a gázok olyan speciális állapotváltozásait vizsgáljuk, ahol a gáz állapotváltozása során a </a:t>
            </a:r>
            <a:r>
              <a:rPr lang="el-GR" dirty="0" smtClean="0"/>
              <a:t>ρ, </a:t>
            </a:r>
            <a:r>
              <a:rPr lang="hu-HU" dirty="0" smtClean="0"/>
              <a:t>V, T állapotjelzők közül valamelyik állandó marad. </a:t>
            </a:r>
          </a:p>
          <a:p>
            <a:r>
              <a:rPr lang="hu-HU" dirty="0" smtClean="0"/>
              <a:t>Így megkülönböztetünk:</a:t>
            </a:r>
          </a:p>
          <a:p>
            <a:r>
              <a:rPr lang="hu-HU" dirty="0" smtClean="0"/>
              <a:t> • izobár ( állandó nyomáson történő),</a:t>
            </a:r>
          </a:p>
          <a:p>
            <a:r>
              <a:rPr lang="hu-HU" dirty="0" smtClean="0"/>
              <a:t> • </a:t>
            </a:r>
            <a:r>
              <a:rPr lang="hu-HU" dirty="0" err="1" smtClean="0"/>
              <a:t>izochor</a:t>
            </a:r>
            <a:r>
              <a:rPr lang="hu-HU" dirty="0" smtClean="0"/>
              <a:t> (állandó térfogat melletti)</a:t>
            </a:r>
          </a:p>
          <a:p>
            <a:r>
              <a:rPr lang="hu-HU" dirty="0" smtClean="0"/>
              <a:t> • </a:t>
            </a:r>
            <a:r>
              <a:rPr lang="hu-HU" dirty="0" err="1" smtClean="0"/>
              <a:t>izoterm</a:t>
            </a:r>
            <a:r>
              <a:rPr lang="hu-HU" dirty="0" smtClean="0"/>
              <a:t> (állandó hőmérsékletű) állapotváltozásokat.</a:t>
            </a:r>
            <a:endParaRPr lang="hu-H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51520" y="908720"/>
            <a:ext cx="85689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 </a:t>
            </a:r>
            <a:r>
              <a:rPr lang="hu-HU" b="1" dirty="0" smtClean="0"/>
              <a:t>hőátadás</a:t>
            </a:r>
            <a:r>
              <a:rPr lang="hu-HU" dirty="0" smtClean="0"/>
              <a:t>, </a:t>
            </a:r>
            <a:r>
              <a:rPr lang="hu-HU" b="1" dirty="0" err="1" smtClean="0"/>
              <a:t>hőközlés</a:t>
            </a:r>
            <a:r>
              <a:rPr lang="hu-HU" dirty="0" smtClean="0"/>
              <a:t>, </a:t>
            </a:r>
            <a:r>
              <a:rPr lang="hu-HU" b="1" dirty="0" err="1" smtClean="0"/>
              <a:t>hőátvitel</a:t>
            </a:r>
            <a:r>
              <a:rPr lang="hu-HU" dirty="0" smtClean="0"/>
              <a:t> vagy </a:t>
            </a:r>
            <a:r>
              <a:rPr lang="hu-HU" b="1" dirty="0" smtClean="0"/>
              <a:t>hőcsere</a:t>
            </a:r>
            <a:r>
              <a:rPr lang="hu-HU" dirty="0" smtClean="0"/>
              <a:t> az a fizikai folyamat, melynek során egy fizikai rendszer energiát (</a:t>
            </a:r>
            <a:r>
              <a:rPr lang="hu-HU" b="1" dirty="0" smtClean="0"/>
              <a:t>hőt</a:t>
            </a:r>
            <a:r>
              <a:rPr lang="hu-HU" dirty="0" smtClean="0"/>
              <a:t>) ad át a másiknak. A hő leadása közben saját belső </a:t>
            </a:r>
            <a:r>
              <a:rPr lang="hu-HU" dirty="0" err="1" smtClean="0"/>
              <a:t>energiájacsökken</a:t>
            </a:r>
            <a:r>
              <a:rPr lang="hu-HU" dirty="0" smtClean="0"/>
              <a:t>, a leadott hőt pedig belső energiájának növekedése közben egy másik rendszer felveszi. A fizikában használt </a:t>
            </a:r>
            <a:r>
              <a:rPr lang="hu-HU" b="1" dirty="0" smtClean="0"/>
              <a:t>hő</a:t>
            </a:r>
            <a:r>
              <a:rPr lang="hu-HU" dirty="0" smtClean="0"/>
              <a:t> fogalma a </a:t>
            </a:r>
            <a:r>
              <a:rPr lang="hu-HU" i="1" dirty="0" err="1" smtClean="0"/>
              <a:t>hőközlés</a:t>
            </a:r>
            <a:r>
              <a:rPr lang="hu-HU" i="1" dirty="0" smtClean="0"/>
              <a:t> során átadott energia mértékét</a:t>
            </a:r>
            <a:r>
              <a:rPr lang="hu-HU" dirty="0" smtClean="0"/>
              <a:t> jelenti.</a:t>
            </a:r>
          </a:p>
          <a:p>
            <a:r>
              <a:rPr lang="hu-HU" dirty="0" smtClean="0"/>
              <a:t>Hőátadás három alapvető fizikai jelenség útján történik:</a:t>
            </a:r>
          </a:p>
          <a:p>
            <a:r>
              <a:rPr lang="hu-HU" dirty="0" smtClean="0"/>
              <a:t>- </a:t>
            </a:r>
            <a:r>
              <a:rPr lang="hu-HU" b="1" dirty="0" smtClean="0"/>
              <a:t>hővezetés</a:t>
            </a:r>
            <a:r>
              <a:rPr lang="hu-HU" dirty="0" smtClean="0"/>
              <a:t> (</a:t>
            </a:r>
            <a:r>
              <a:rPr lang="hu-HU" dirty="0" err="1" smtClean="0"/>
              <a:t>kondukció</a:t>
            </a:r>
            <a:r>
              <a:rPr lang="hu-HU" dirty="0" smtClean="0"/>
              <a:t>) az egymással közvetlenül érintkező elemi részecskék között jön létre</a:t>
            </a:r>
          </a:p>
          <a:p>
            <a:r>
              <a:rPr lang="hu-HU" dirty="0" smtClean="0"/>
              <a:t>- </a:t>
            </a:r>
            <a:r>
              <a:rPr lang="hu-HU" b="1" dirty="0" smtClean="0"/>
              <a:t>hőáramlás</a:t>
            </a:r>
            <a:r>
              <a:rPr lang="hu-HU" dirty="0" smtClean="0"/>
              <a:t> (</a:t>
            </a:r>
            <a:r>
              <a:rPr lang="hu-HU" dirty="0" err="1" smtClean="0"/>
              <a:t>konvekció</a:t>
            </a:r>
            <a:r>
              <a:rPr lang="hu-HU" dirty="0" smtClean="0"/>
              <a:t>) (</a:t>
            </a:r>
            <a:r>
              <a:rPr lang="hu-HU" dirty="0" err="1" smtClean="0"/>
              <a:t>pl</a:t>
            </a:r>
            <a:r>
              <a:rPr lang="hu-HU" dirty="0" smtClean="0"/>
              <a:t>: levegő segítségével ), ami lehet szabad vagy kényszerített (</a:t>
            </a:r>
            <a:r>
              <a:rPr lang="hu-HU" dirty="0" err="1" smtClean="0"/>
              <a:t>pl</a:t>
            </a:r>
            <a:r>
              <a:rPr lang="hu-HU" dirty="0" smtClean="0"/>
              <a:t>: villanymotor ventilátoros hűtése)</a:t>
            </a:r>
          </a:p>
          <a:p>
            <a:r>
              <a:rPr lang="hu-HU" dirty="0" smtClean="0"/>
              <a:t>- </a:t>
            </a:r>
            <a:r>
              <a:rPr lang="hu-HU" b="1" dirty="0" smtClean="0"/>
              <a:t>hősugárzás</a:t>
            </a:r>
            <a:r>
              <a:rPr lang="hu-HU" dirty="0" smtClean="0"/>
              <a:t> (radiáció), elektromágneses sugárzás (elsősorban infravörös és fénysugarak) formájában</a:t>
            </a:r>
          </a:p>
          <a:p>
            <a:endParaRPr lang="hu-HU" dirty="0" smtClean="0"/>
          </a:p>
          <a:p>
            <a:endParaRPr lang="hu-H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51520" y="404664"/>
            <a:ext cx="84969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 </a:t>
            </a:r>
            <a:r>
              <a:rPr lang="hu-HU" b="1" dirty="0" smtClean="0"/>
              <a:t>hővezetés</a:t>
            </a:r>
            <a:r>
              <a:rPr lang="hu-HU" dirty="0" smtClean="0"/>
              <a:t> vagy </a:t>
            </a:r>
            <a:r>
              <a:rPr lang="hu-HU" b="1" dirty="0" smtClean="0"/>
              <a:t>konduktív hőátadás</a:t>
            </a:r>
            <a:r>
              <a:rPr lang="hu-HU" dirty="0" smtClean="0"/>
              <a:t> a hőátadás olyan formája, amely a szilárd vagy nyugalomban lévő (nem áramló) folyékony vagy gáz halmazállapotú rendszerekben, hőmérséklet-különbség hatására jön létre. A hőáramlástól (</a:t>
            </a:r>
            <a:r>
              <a:rPr lang="hu-HU" dirty="0" err="1" smtClean="0"/>
              <a:t>konvektív</a:t>
            </a:r>
            <a:r>
              <a:rPr lang="hu-HU" dirty="0" smtClean="0"/>
              <a:t> hőátadás) abban tér el, hogy nem történik anyagáramlás, hanem a hőátadás a belső energia részecskéről részecskére való átadásával történik.</a:t>
            </a:r>
          </a:p>
          <a:p>
            <a:r>
              <a:rPr lang="hu-HU" dirty="0" smtClean="0"/>
              <a:t>Fourier (1822) törvénye szerint egy homogén testben a </a:t>
            </a:r>
            <a:r>
              <a:rPr lang="hu-HU" dirty="0" err="1" smtClean="0"/>
              <a:t>hőáram</a:t>
            </a:r>
            <a:r>
              <a:rPr lang="hu-HU" dirty="0" smtClean="0"/>
              <a:t> </a:t>
            </a:r>
            <a:r>
              <a:rPr lang="hu-HU" dirty="0" err="1" smtClean="0"/>
              <a:t>a</a:t>
            </a:r>
            <a:r>
              <a:rPr lang="hu-HU" dirty="0" smtClean="0"/>
              <a:t> csökkenő hőmérsékletek irányába mutat, arányos a terjedési irányú, hosszegységenkénti hőmérséklet-változással és az erre az irányra merőleges keresztmetszettel. Ez az összefüggés ún. empirikus törvény, azaz a jelenség, itt a hővezetés, megfigyelésén alapul.</a:t>
            </a:r>
          </a:p>
          <a:p>
            <a:endParaRPr lang="hu-HU" dirty="0" smtClean="0"/>
          </a:p>
          <a:p>
            <a:r>
              <a:rPr lang="hu-HU" dirty="0" smtClean="0"/>
              <a:t>Számítása:</a:t>
            </a:r>
          </a:p>
          <a:p>
            <a:endParaRPr lang="hu-HU" dirty="0" smtClean="0"/>
          </a:p>
          <a:p>
            <a:r>
              <a:rPr lang="hu-HU" dirty="0" smtClean="0"/>
              <a:t>ahol: </a:t>
            </a:r>
          </a:p>
          <a:p>
            <a:r>
              <a:rPr lang="hu-HU" dirty="0" smtClean="0"/>
              <a:t>Q a </a:t>
            </a:r>
            <a:r>
              <a:rPr lang="hu-HU" dirty="0" err="1" smtClean="0"/>
              <a:t>hőáram</a:t>
            </a:r>
            <a:r>
              <a:rPr lang="hu-HU" dirty="0" smtClean="0"/>
              <a:t>, az F felületen időegységenként átáramlott energia, mértékegysége: W.</a:t>
            </a:r>
          </a:p>
          <a:p>
            <a:r>
              <a:rPr lang="hu-HU" dirty="0" smtClean="0"/>
              <a:t> </a:t>
            </a:r>
            <a:r>
              <a:rPr lang="el-GR" dirty="0" smtClean="0"/>
              <a:t>λ </a:t>
            </a:r>
            <a:r>
              <a:rPr lang="hu-HU" dirty="0" smtClean="0"/>
              <a:t>a hővezetési tényező, az adott test anyagjellemzője, mértékegysége: W /</a:t>
            </a:r>
            <a:r>
              <a:rPr lang="hu-HU" dirty="0" err="1" smtClean="0"/>
              <a:t>mK</a:t>
            </a:r>
            <a:r>
              <a:rPr lang="hu-HU" dirty="0" smtClean="0"/>
              <a:t>⋅ .</a:t>
            </a:r>
          </a:p>
          <a:p>
            <a:r>
              <a:rPr lang="hu-HU" dirty="0" smtClean="0"/>
              <a:t> F a hővezető keresztmetszet, mértékegysége: m</a:t>
            </a:r>
            <a:r>
              <a:rPr lang="hu-HU" baseline="30000" dirty="0" smtClean="0"/>
              <a:t>2</a:t>
            </a:r>
            <a:r>
              <a:rPr lang="hu-HU" dirty="0" smtClean="0"/>
              <a:t>.</a:t>
            </a:r>
          </a:p>
          <a:p>
            <a:r>
              <a:rPr lang="hu-HU" dirty="0" smtClean="0"/>
              <a:t> </a:t>
            </a:r>
            <a:r>
              <a:rPr lang="hu-HU" dirty="0" err="1" smtClean="0"/>
              <a:t>dt</a:t>
            </a:r>
            <a:r>
              <a:rPr lang="hu-HU" dirty="0" smtClean="0"/>
              <a:t>/</a:t>
            </a:r>
            <a:r>
              <a:rPr lang="hu-HU" dirty="0" err="1" smtClean="0"/>
              <a:t>dx</a:t>
            </a:r>
            <a:r>
              <a:rPr lang="hu-HU" dirty="0" smtClean="0"/>
              <a:t> a hőmérséklet-eloszlás hely szerinti differenciálhányadosa azaz a hosszegységenkénti hőmérséklet-változás, mértékegysége: K/m .</a:t>
            </a: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3140968"/>
            <a:ext cx="2160240" cy="7134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323528" y="404664"/>
            <a:ext cx="842493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 </a:t>
            </a:r>
            <a:r>
              <a:rPr lang="hu-HU" b="1" dirty="0" smtClean="0"/>
              <a:t>hőáramlás</a:t>
            </a:r>
            <a:r>
              <a:rPr lang="hu-HU" dirty="0" smtClean="0"/>
              <a:t> vagy </a:t>
            </a:r>
            <a:r>
              <a:rPr lang="hu-HU" b="1" dirty="0" err="1" smtClean="0"/>
              <a:t>konvektív</a:t>
            </a:r>
            <a:r>
              <a:rPr lang="hu-HU" b="1" dirty="0" smtClean="0"/>
              <a:t> hőátadás</a:t>
            </a:r>
            <a:r>
              <a:rPr lang="hu-HU" dirty="0" smtClean="0"/>
              <a:t> a hőátadás olyan formája, amely során a hő átadása hőt felvevő, felmelegedő részecskék áramlásával zajlik. Például a lábasban melegített víznél a lábas forró aljánál lévő vízrészecskék előbb hőt vesznek fel a lábas aljától, felmelegednek, majd a részecskék felfelé áramlanak, ahol fokozatosan átadják a hő egy részét a távolabbi, hidegebb vízrészecskéknek. A hőáramlás az áramlás eredete szerint két fő típusba sorolható:</a:t>
            </a:r>
          </a:p>
          <a:p>
            <a:endParaRPr lang="hu-HU" dirty="0" smtClean="0"/>
          </a:p>
          <a:p>
            <a:r>
              <a:rPr lang="hu-HU" i="1" dirty="0" smtClean="0"/>
              <a:t>szabad</a:t>
            </a:r>
            <a:r>
              <a:rPr lang="hu-HU" dirty="0" smtClean="0"/>
              <a:t> vagy </a:t>
            </a:r>
            <a:r>
              <a:rPr lang="hu-HU" i="1" dirty="0" smtClean="0"/>
              <a:t>természetes </a:t>
            </a:r>
            <a:r>
              <a:rPr lang="hu-HU" i="1" dirty="0" err="1" smtClean="0"/>
              <a:t>konvekció</a:t>
            </a:r>
            <a:r>
              <a:rPr lang="hu-HU" dirty="0" smtClean="0"/>
              <a:t>: Az áramlást nem külső erő hozza létre, hanem az áramló közeg belső állapotából adódik, illetve abból, hogy a közegben az állapotjelzők lokálisan eltérnek, és ez hőmérsékleti gradienst, nyomási gradienst, sűrűségi gradienst hoz létre.</a:t>
            </a:r>
          </a:p>
          <a:p>
            <a:endParaRPr lang="hu-HU" dirty="0" smtClean="0"/>
          </a:p>
          <a:p>
            <a:r>
              <a:rPr lang="hu-HU" i="1" dirty="0" smtClean="0"/>
              <a:t>mesterséges </a:t>
            </a:r>
            <a:r>
              <a:rPr lang="hu-HU" i="1" dirty="0" err="1" smtClean="0"/>
              <a:t>konvekció</a:t>
            </a:r>
            <a:r>
              <a:rPr lang="hu-HU" dirty="0" smtClean="0"/>
              <a:t>: Az anyagot, és azzal együtt a hőt, valamilyen külső erő mozgatja, például pumpa vagy ventilátor által.</a:t>
            </a:r>
          </a:p>
          <a:p>
            <a:endParaRPr lang="hu-HU" dirty="0" smtClean="0"/>
          </a:p>
          <a:p>
            <a:r>
              <a:rPr lang="hu-HU" dirty="0" smtClean="0"/>
              <a:t>Számítása:</a:t>
            </a:r>
          </a:p>
          <a:p>
            <a:r>
              <a:rPr lang="hu-HU" dirty="0" smtClean="0"/>
              <a:t>ahol:</a:t>
            </a:r>
          </a:p>
          <a:p>
            <a:r>
              <a:rPr lang="hu-HU" dirty="0" smtClean="0"/>
              <a:t> Q a szilárd test felszínén fellépő </a:t>
            </a:r>
            <a:r>
              <a:rPr lang="hu-HU" dirty="0" err="1" smtClean="0"/>
              <a:t>hőáram</a:t>
            </a:r>
            <a:r>
              <a:rPr lang="hu-HU" dirty="0" smtClean="0"/>
              <a:t>, W.</a:t>
            </a:r>
          </a:p>
          <a:p>
            <a:r>
              <a:rPr lang="hu-HU" dirty="0" smtClean="0"/>
              <a:t> F a folyadékkal érintkező felület, m</a:t>
            </a:r>
            <a:r>
              <a:rPr lang="hu-HU" baseline="30000" dirty="0" smtClean="0"/>
              <a:t>2</a:t>
            </a:r>
            <a:r>
              <a:rPr lang="hu-HU" dirty="0" smtClean="0"/>
              <a:t>.</a:t>
            </a:r>
          </a:p>
          <a:p>
            <a:r>
              <a:rPr lang="hu-HU" dirty="0" smtClean="0"/>
              <a:t> t1 a test felszínének hőmérséklete, °C, vagy K.</a:t>
            </a:r>
          </a:p>
          <a:p>
            <a:r>
              <a:rPr lang="hu-HU" dirty="0" smtClean="0"/>
              <a:t> t2 a folyadék hőmérséklete, °C, vagy K.</a:t>
            </a:r>
          </a:p>
          <a:p>
            <a:r>
              <a:rPr lang="hu-HU" dirty="0" smtClean="0"/>
              <a:t> </a:t>
            </a:r>
            <a:r>
              <a:rPr lang="el-GR" dirty="0" smtClean="0"/>
              <a:t>α </a:t>
            </a:r>
            <a:r>
              <a:rPr lang="hu-HU" dirty="0" smtClean="0"/>
              <a:t>a hőátadási tényező, W/(m2K).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4509120"/>
            <a:ext cx="2664296" cy="411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51520" y="332656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/>
              <a:t>Hősugárzás</a:t>
            </a:r>
            <a:r>
              <a:rPr lang="hu-HU" dirty="0" smtClean="0"/>
              <a:t>nak nevezzük az anyag </a:t>
            </a:r>
            <a:r>
              <a:rPr lang="hu-HU" dirty="0" err="1" smtClean="0"/>
              <a:t>hőmozgása</a:t>
            </a:r>
            <a:r>
              <a:rPr lang="hu-HU" dirty="0" smtClean="0"/>
              <a:t> miatt kibocsátott elektromágneses sugárzást. A testek minden T &gt; 0 K hőmérsékleten elektromágneses hullámokat bocsátanak ki, a környezet hőmérsékletétől függetlenül. A sugárzás kibocsátásakor </a:t>
            </a:r>
            <a:r>
              <a:rPr lang="hu-HU" i="1" dirty="0" smtClean="0"/>
              <a:t>(</a:t>
            </a:r>
            <a:r>
              <a:rPr lang="hu-HU" i="1" dirty="0" err="1" smtClean="0"/>
              <a:t>emisszó</a:t>
            </a:r>
            <a:r>
              <a:rPr lang="hu-HU" i="1" dirty="0" smtClean="0"/>
              <a:t>)</a:t>
            </a:r>
            <a:r>
              <a:rPr lang="hu-HU" dirty="0" smtClean="0"/>
              <a:t> lényegében a test belső energiája átalakul elektromágneses energiává, a sugárzás elnyelésekor </a:t>
            </a:r>
            <a:r>
              <a:rPr lang="hu-HU" i="1" dirty="0" smtClean="0"/>
              <a:t>(abszorpció)</a:t>
            </a:r>
            <a:r>
              <a:rPr lang="hu-HU" dirty="0" smtClean="0"/>
              <a:t> pedig az elektromágneses energia alakul belső energiává.</a:t>
            </a:r>
            <a:endParaRPr lang="hu-H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941</Words>
  <Application>Microsoft Office PowerPoint</Application>
  <PresentationFormat>Diavetítés a képernyőre (4:3 oldalarány)</PresentationFormat>
  <Paragraphs>117</Paragraphs>
  <Slides>22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22</vt:i4>
      </vt:variant>
    </vt:vector>
  </HeadingPairs>
  <TitlesOfParts>
    <vt:vector size="23" baseType="lpstr">
      <vt:lpstr>Office-téma</vt:lpstr>
      <vt:lpstr>Hűtés</vt:lpstr>
      <vt:lpstr>2. dia</vt:lpstr>
      <vt:lpstr>3. dia</vt:lpstr>
      <vt:lpstr>4. dia</vt:lpstr>
      <vt:lpstr>5. dia</vt:lpstr>
      <vt:lpstr>6. dia</vt:lpstr>
      <vt:lpstr>7. dia</vt:lpstr>
      <vt:lpstr>8. dia</vt:lpstr>
      <vt:lpstr>9. dia</vt:lpstr>
      <vt:lpstr>10. dia</vt:lpstr>
      <vt:lpstr>11. dia</vt:lpstr>
      <vt:lpstr>12. dia</vt:lpstr>
      <vt:lpstr>13. dia</vt:lpstr>
      <vt:lpstr>14. dia</vt:lpstr>
      <vt:lpstr>15. dia</vt:lpstr>
      <vt:lpstr>16. dia</vt:lpstr>
      <vt:lpstr>17. dia</vt:lpstr>
      <vt:lpstr>18. dia</vt:lpstr>
      <vt:lpstr>19. dia</vt:lpstr>
      <vt:lpstr>20. dia</vt:lpstr>
      <vt:lpstr>21. dia</vt:lpstr>
      <vt:lpstr>22.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USER</dc:creator>
  <cp:lastModifiedBy>USER</cp:lastModifiedBy>
  <cp:revision>60</cp:revision>
  <dcterms:created xsi:type="dcterms:W3CDTF">2016-10-02T17:22:40Z</dcterms:created>
  <dcterms:modified xsi:type="dcterms:W3CDTF">2018-03-09T20:34:12Z</dcterms:modified>
</cp:coreProperties>
</file>