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78" y="-6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hu-HU" smtClean="0"/>
              <a:t>Mintacím szerkesztése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F8FF2994-0F16-45A3-8287-23A5788415A5}" type="datetimeFigureOut">
              <a:rPr lang="hu-HU" smtClean="0"/>
              <a:pPr/>
              <a:t>2017.03.02.</a:t>
            </a:fld>
            <a:endParaRPr lang="hu-HU"/>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hu-HU"/>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2789487426"/>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ámakép képaláírással">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hu-HU" smtClean="0"/>
              <a:t>Mintacím szerkesztése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u-HU" smtClean="0"/>
              <a:t>Kép beszúrásához kattintson az ikonra</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ate Placeholder 4"/>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6" name="Footer Placeholder 5"/>
          <p:cNvSpPr>
            <a:spLocks noGrp="1"/>
          </p:cNvSpPr>
          <p:nvPr>
            <p:ph type="ftr" sz="quarter" idx="11"/>
          </p:nvPr>
        </p:nvSpPr>
        <p:spPr/>
        <p:txBody>
          <a:bodyPr/>
          <a:lstStyle/>
          <a:p>
            <a:endParaRPr lang="hu-H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3564542999"/>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Cím és képaláírás">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hu-HU" smtClean="0"/>
              <a:t>Mintacím szerkesztése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4" name="Date Placeholder 3"/>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5" name="Footer Placeholder 4"/>
          <p:cNvSpPr>
            <a:spLocks noGrp="1"/>
          </p:cNvSpPr>
          <p:nvPr>
            <p:ph type="ftr" sz="quarter" idx="11"/>
          </p:nvPr>
        </p:nvSpPr>
        <p:spPr/>
        <p:txBody>
          <a:bodyPr/>
          <a:lstStyle/>
          <a:p>
            <a:endParaRPr lang="hu-HU"/>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779377896"/>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Idézet képaláírással">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hu-HU" smtClean="0"/>
              <a:t>Mintacím szerkesztése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4" name="Date Placeholder 3"/>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5" name="Footer Placeholder 4"/>
          <p:cNvSpPr>
            <a:spLocks noGrp="1"/>
          </p:cNvSpPr>
          <p:nvPr>
            <p:ph type="ftr" sz="quarter" idx="11"/>
          </p:nvPr>
        </p:nvSpPr>
        <p:spPr/>
        <p:txBody>
          <a:bodyPr/>
          <a:lstStyle/>
          <a:p>
            <a:endParaRPr lang="hu-HU"/>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2718550492"/>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évkárty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hu-HU" smtClean="0"/>
              <a:t>Mintacím szerkesztése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ate Placeholder 3"/>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5" name="Footer Placeholder 4"/>
          <p:cNvSpPr>
            <a:spLocks noGrp="1"/>
          </p:cNvSpPr>
          <p:nvPr>
            <p:ph type="ftr" sz="quarter" idx="11"/>
          </p:nvPr>
        </p:nvSpPr>
        <p:spPr/>
        <p:txBody>
          <a:bodyPr/>
          <a:lstStyle/>
          <a:p>
            <a:endParaRPr lang="hu-H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432574950"/>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hasáb">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hu-HU" smtClean="0"/>
              <a:t>Mintacím szerkesztése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588715799"/>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éphasáb">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hu-HU" smtClean="0"/>
              <a:t>Mintacím szerkesztése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u-HU" smtClean="0"/>
              <a:t>Kép beszúrásához kattintson az ikonra</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u-HU" smtClean="0"/>
              <a:t>Kép beszúrásához kattintson az ikonra</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u-HU" smtClean="0"/>
              <a:t>Kép beszúrásához kattintson az ikonra</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8" name="Footer Placeholder 7"/>
          <p:cNvSpPr>
            <a:spLocks noGrp="1"/>
          </p:cNvSpPr>
          <p:nvPr>
            <p:ph type="ftr" sz="quarter" idx="11"/>
          </p:nvPr>
        </p:nvSpPr>
        <p:spPr>
          <a:xfrm>
            <a:off x="561111" y="6391838"/>
            <a:ext cx="3644282" cy="304801"/>
          </a:xfrm>
        </p:spPr>
        <p:txBody>
          <a:bodyPr/>
          <a:lstStyle/>
          <a:p>
            <a:endParaRPr lang="hu-HU"/>
          </a:p>
        </p:txBody>
      </p:sp>
      <p:sp>
        <p:nvSpPr>
          <p:cNvPr id="9" name="Slide Number Placeholder 8"/>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2627266986"/>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hu-HU" smtClean="0"/>
              <a:t>Mintacím szerkesztése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F8FF2994-0F16-45A3-8287-23A5788415A5}" type="datetimeFigureOut">
              <a:rPr lang="hu-HU" smtClean="0"/>
              <a:pPr/>
              <a:t>2017.03.02.</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770641468"/>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Függőleges cím és szöveg">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hu-HU" smtClean="0"/>
              <a:t>Mintacím szerkesztése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F8FF2994-0F16-45A3-8287-23A5788415A5}" type="datetimeFigureOut">
              <a:rPr lang="hu-HU" smtClean="0"/>
              <a:pPr/>
              <a:t>2017.03.02.</a:t>
            </a:fld>
            <a:endParaRPr lang="hu-HU"/>
          </a:p>
        </p:txBody>
      </p:sp>
      <p:sp>
        <p:nvSpPr>
          <p:cNvPr id="5" name="Footer Placeholder 4"/>
          <p:cNvSpPr>
            <a:spLocks noGrp="1"/>
          </p:cNvSpPr>
          <p:nvPr>
            <p:ph type="ftr" sz="quarter" idx="11"/>
          </p:nvPr>
        </p:nvSpPr>
        <p:spPr/>
        <p:txBody>
          <a:bodyPr/>
          <a:lstStyle/>
          <a:p>
            <a:endParaRPr lang="hu-H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902649179"/>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2892058846"/>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hu-HU" smtClean="0"/>
              <a:t>Mintacím szerkesztése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ate Placeholder 3"/>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5" name="Footer Placeholder 4"/>
          <p:cNvSpPr>
            <a:spLocks noGrp="1"/>
          </p:cNvSpPr>
          <p:nvPr>
            <p:ph type="ftr" sz="quarter" idx="11"/>
          </p:nvPr>
        </p:nvSpPr>
        <p:spPr/>
        <p:txBody>
          <a:bodyPr/>
          <a:lstStyle/>
          <a:p>
            <a:endParaRPr lang="hu-H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3475833382"/>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5" name="Date Placeholder 4"/>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1109106657"/>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u-HU" smtClean="0"/>
              <a:t>Mintacím szerkesztése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7" name="Date Placeholder 6"/>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3100988989"/>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hu-HU" smtClean="0"/>
              <a:t>Mintacím szerkesztése</a:t>
            </a:r>
            <a:endParaRPr lang="en-US" dirty="0"/>
          </a:p>
        </p:txBody>
      </p:sp>
      <p:sp>
        <p:nvSpPr>
          <p:cNvPr id="3" name="Date Placeholder 2"/>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1042228241"/>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3" name="Footer Placeholder 2"/>
          <p:cNvSpPr>
            <a:spLocks noGrp="1"/>
          </p:cNvSpPr>
          <p:nvPr>
            <p:ph type="ftr" sz="quarter" idx="11"/>
          </p:nvPr>
        </p:nvSpPr>
        <p:spPr/>
        <p:txBody>
          <a:bodyPr/>
          <a:lstStyle/>
          <a:p>
            <a:endParaRPr lang="hu-HU"/>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966365075"/>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hu-HU" smtClean="0"/>
              <a:t>Mintacím szerkesztése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ate Placeholder 4"/>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6" name="Footer Placeholder 5"/>
          <p:cNvSpPr>
            <a:spLocks noGrp="1"/>
          </p:cNvSpPr>
          <p:nvPr>
            <p:ph type="ftr" sz="quarter" idx="11"/>
          </p:nvPr>
        </p:nvSpPr>
        <p:spPr/>
        <p:txBody>
          <a:bodyPr/>
          <a:lstStyle/>
          <a:p>
            <a:endParaRPr lang="hu-H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404596188"/>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hu-HU" smtClean="0"/>
              <a:t>Mintacím szerkesztése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hu-HU" smtClean="0"/>
              <a:t>Kép beszúrásához kattintson az ikonra</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ate Placeholder 4"/>
          <p:cNvSpPr>
            <a:spLocks noGrp="1"/>
          </p:cNvSpPr>
          <p:nvPr>
            <p:ph type="dt" sz="half" idx="10"/>
          </p:nvPr>
        </p:nvSpPr>
        <p:spPr/>
        <p:txBody>
          <a:bodyPr/>
          <a:lstStyle/>
          <a:p>
            <a:fld id="{F8FF2994-0F16-45A3-8287-23A5788415A5}" type="datetimeFigureOut">
              <a:rPr lang="hu-HU" smtClean="0"/>
              <a:pPr/>
              <a:t>2017.03.02.</a:t>
            </a:fld>
            <a:endParaRPr lang="hu-HU"/>
          </a:p>
        </p:txBody>
      </p:sp>
      <p:sp>
        <p:nvSpPr>
          <p:cNvPr id="6" name="Footer Placeholder 5"/>
          <p:cNvSpPr>
            <a:spLocks noGrp="1"/>
          </p:cNvSpPr>
          <p:nvPr>
            <p:ph type="ftr" sz="quarter" idx="11"/>
          </p:nvPr>
        </p:nvSpPr>
        <p:spPr/>
        <p:txBody>
          <a:bodyPr/>
          <a:lstStyle/>
          <a:p>
            <a:endParaRPr lang="hu-H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103034105"/>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hu-HU" smtClean="0"/>
              <a:t>Mintacím szerkesztése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F8FF2994-0F16-45A3-8287-23A5788415A5}" type="datetimeFigureOut">
              <a:rPr lang="hu-HU" smtClean="0"/>
              <a:pPr/>
              <a:t>2017.03.02.</a:t>
            </a:fld>
            <a:endParaRPr lang="hu-HU"/>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hu-HU"/>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1C0CDBAB-79D2-4A8A-BF0A-2CE208C2938D}" type="slidenum">
              <a:rPr lang="hu-HU" smtClean="0"/>
              <a:pPr/>
              <a:t>‹#›</a:t>
            </a:fld>
            <a:endParaRPr lang="hu-HU"/>
          </a:p>
        </p:txBody>
      </p:sp>
    </p:spTree>
    <p:extLst>
      <p:ext uri="{BB962C8B-B14F-4D97-AF65-F5344CB8AC3E}">
        <p14:creationId xmlns:p14="http://schemas.microsoft.com/office/powerpoint/2010/main" xmlns="" val="37276654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738646" y="759854"/>
            <a:ext cx="8705605" cy="1017431"/>
          </a:xfrm>
        </p:spPr>
        <p:txBody>
          <a:bodyPr/>
          <a:lstStyle/>
          <a:p>
            <a:pPr algn="ctr"/>
            <a:r>
              <a:rPr lang="hu-HU" sz="4800" i="1" u="sng" dirty="0" smtClean="0">
                <a:solidFill>
                  <a:schemeClr val="accent1">
                    <a:lumMod val="20000"/>
                    <a:lumOff val="80000"/>
                  </a:schemeClr>
                </a:solidFill>
              </a:rPr>
              <a:t>Személyes időgazdálkodás</a:t>
            </a:r>
            <a:endParaRPr lang="hu-HU" sz="4800" i="1" u="sng" dirty="0">
              <a:solidFill>
                <a:schemeClr val="accent1">
                  <a:lumMod val="20000"/>
                  <a:lumOff val="80000"/>
                </a:schemeClr>
              </a:solidFill>
            </a:endParaRPr>
          </a:p>
        </p:txBody>
      </p:sp>
      <p:pic>
        <p:nvPicPr>
          <p:cNvPr id="5" name="Kép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673230" y="2740114"/>
            <a:ext cx="2836438" cy="2836438"/>
          </a:xfrm>
          <a:prstGeom prst="rect">
            <a:avLst/>
          </a:prstGeom>
        </p:spPr>
      </p:pic>
    </p:spTree>
    <p:extLst>
      <p:ext uri="{BB962C8B-B14F-4D97-AF65-F5344CB8AC3E}">
        <p14:creationId xmlns:p14="http://schemas.microsoft.com/office/powerpoint/2010/main" xmlns="" val="805602367"/>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1464048" y="3157291"/>
            <a:ext cx="8825659" cy="2084410"/>
          </a:xfrm>
        </p:spPr>
        <p:txBody>
          <a:bodyPr>
            <a:normAutofit/>
          </a:bodyPr>
          <a:lstStyle/>
          <a:p>
            <a:r>
              <a:rPr lang="hu-HU" sz="2000" dirty="0"/>
              <a:t>A világ legsikeresebb emberei közismerten nagyon jók az időgazdálkodásban. Tudják, hogy mikor kell az egyes feladatokat elvégezniük, és azt is, hogy mennyi időt kell ezekre pontosan fordítaniuk. Ahhoz, hogy jó legyen abban amit csinál, az idejét jól kell tudnia menedzselni.</a:t>
            </a:r>
          </a:p>
        </p:txBody>
      </p:sp>
    </p:spTree>
    <p:extLst>
      <p:ext uri="{BB962C8B-B14F-4D97-AF65-F5344CB8AC3E}">
        <p14:creationId xmlns:p14="http://schemas.microsoft.com/office/powerpoint/2010/main" xmlns="" val="603960763"/>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hu-HU" i="1" dirty="0" smtClean="0"/>
              <a:t>Mi az időgazdálkodás?</a:t>
            </a:r>
            <a:endParaRPr lang="hu-HU" i="1" dirty="0"/>
          </a:p>
        </p:txBody>
      </p:sp>
      <p:sp>
        <p:nvSpPr>
          <p:cNvPr id="3" name="Tartalom helye 2"/>
          <p:cNvSpPr>
            <a:spLocks noGrp="1"/>
          </p:cNvSpPr>
          <p:nvPr>
            <p:ph idx="1"/>
          </p:nvPr>
        </p:nvSpPr>
        <p:spPr>
          <a:xfrm>
            <a:off x="1154954" y="2809562"/>
            <a:ext cx="8825659" cy="3416300"/>
          </a:xfrm>
        </p:spPr>
        <p:txBody>
          <a:bodyPr>
            <a:normAutofit fontScale="92500" lnSpcReduction="20000"/>
          </a:bodyPr>
          <a:lstStyle/>
          <a:p>
            <a:r>
              <a:rPr lang="hu-HU" sz="2200" dirty="0"/>
              <a:t>Az időgazdálkodás az életminőségének javítását célzó alapelvek, gyakorlatok, készségek, eszközök és rendszerek egy olyan csoportja, amelynek összetevői együttműködve segítenek önnek abban, hogy több értéket hozzon ki idejéből.</a:t>
            </a:r>
          </a:p>
          <a:p>
            <a:r>
              <a:rPr lang="hu-HU" sz="2200" dirty="0"/>
              <a:t>Egyszerűbben fogalmazva az időgazdálkodás önmaga jobb menedzselését jelenti. Megadja annak az esélyét, hogy eldönthesse mire fordítja ezt az értékes erőforrást, és segít abban, hogy megszervezze és megtanulja, hogyan töltse el idejét.</a:t>
            </a:r>
          </a:p>
          <a:p>
            <a:r>
              <a:rPr lang="hu-HU" sz="2200" dirty="0"/>
              <a:t>Az időgazdálkodással összefüggő néhány fontosabb készségbe beletartozik a tervezés, a fontossági sorrend megállapítása, a célok megállapítása, ütemterv kialakítása és a munkamennyiségének menedzselése.</a:t>
            </a:r>
          </a:p>
          <a:p>
            <a:pPr marL="0" indent="0">
              <a:buNone/>
            </a:pPr>
            <a:endParaRPr lang="hu-HU" dirty="0"/>
          </a:p>
        </p:txBody>
      </p:sp>
    </p:spTree>
    <p:extLst>
      <p:ext uri="{BB962C8B-B14F-4D97-AF65-F5344CB8AC3E}">
        <p14:creationId xmlns:p14="http://schemas.microsoft.com/office/powerpoint/2010/main" xmlns="" val="1169631338"/>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hu-HU" i="1" dirty="0"/>
              <a:t>Az időgazdálkodás fontossága</a:t>
            </a:r>
          </a:p>
        </p:txBody>
      </p:sp>
      <p:sp>
        <p:nvSpPr>
          <p:cNvPr id="3" name="Tartalom helye 2"/>
          <p:cNvSpPr>
            <a:spLocks noGrp="1"/>
          </p:cNvSpPr>
          <p:nvPr>
            <p:ph idx="1"/>
          </p:nvPr>
        </p:nvSpPr>
        <p:spPr>
          <a:xfrm>
            <a:off x="1154954" y="2642137"/>
            <a:ext cx="8825659" cy="3416300"/>
          </a:xfrm>
        </p:spPr>
        <p:txBody>
          <a:bodyPr>
            <a:noAutofit/>
          </a:bodyPr>
          <a:lstStyle/>
          <a:p>
            <a:r>
              <a:rPr lang="hu-HU" sz="2000" dirty="0"/>
              <a:t>Bármely üzlet, vagy egyén számára, az időgazdálkodás egy fontos eszköz arra, hogy a célokat hatékonyabban és rövidebb idő alatt lehessen elérni</a:t>
            </a:r>
            <a:r>
              <a:rPr lang="hu-HU" sz="2000" dirty="0" smtClean="0"/>
              <a:t>.</a:t>
            </a:r>
          </a:p>
          <a:p>
            <a:r>
              <a:rPr lang="hu-HU" sz="2000" dirty="0"/>
              <a:t>Segít feladatainak fontossági sorrendjének </a:t>
            </a:r>
            <a:r>
              <a:rPr lang="hu-HU" sz="2000" dirty="0" smtClean="0"/>
              <a:t>megállapításában.</a:t>
            </a:r>
          </a:p>
          <a:p>
            <a:r>
              <a:rPr lang="hu-HU" sz="2000" dirty="0"/>
              <a:t>Megnövekedő </a:t>
            </a:r>
            <a:r>
              <a:rPr lang="hu-HU" sz="2000" dirty="0" smtClean="0"/>
              <a:t>hatékonyság.</a:t>
            </a:r>
          </a:p>
          <a:p>
            <a:r>
              <a:rPr lang="hu-HU" sz="2000" dirty="0"/>
              <a:t>Több jobb minőségű </a:t>
            </a:r>
            <a:r>
              <a:rPr lang="hu-HU" sz="2000" dirty="0" smtClean="0"/>
              <a:t>munka.</a:t>
            </a:r>
          </a:p>
          <a:p>
            <a:r>
              <a:rPr lang="hu-HU" sz="2000" dirty="0"/>
              <a:t>A megfelelő irányban tartja </a:t>
            </a:r>
            <a:r>
              <a:rPr lang="hu-HU" sz="2000" dirty="0" smtClean="0"/>
              <a:t>önt.</a:t>
            </a:r>
          </a:p>
          <a:p>
            <a:r>
              <a:rPr lang="hu-HU" sz="2000" dirty="0"/>
              <a:t>Betartja a </a:t>
            </a:r>
            <a:r>
              <a:rPr lang="hu-HU" sz="2000" dirty="0" smtClean="0"/>
              <a:t>határidőket.</a:t>
            </a:r>
          </a:p>
          <a:p>
            <a:r>
              <a:rPr lang="hu-HU" sz="2000" dirty="0"/>
              <a:t>Segít a megfelelő önfegyelem </a:t>
            </a:r>
            <a:r>
              <a:rPr lang="hu-HU" sz="2000" dirty="0" smtClean="0"/>
              <a:t>kialakításában.</a:t>
            </a:r>
            <a:endParaRPr lang="hu-HU" sz="2000" dirty="0"/>
          </a:p>
        </p:txBody>
      </p:sp>
    </p:spTree>
    <p:extLst>
      <p:ext uri="{BB962C8B-B14F-4D97-AF65-F5344CB8AC3E}">
        <p14:creationId xmlns:p14="http://schemas.microsoft.com/office/powerpoint/2010/main" xmlns="" val="1811709539"/>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hu-HU" i="1" dirty="0" smtClean="0"/>
              <a:t>A jobb </a:t>
            </a:r>
            <a:r>
              <a:rPr lang="hu-HU" i="1" dirty="0"/>
              <a:t>időgazdálkodás öt lépése</a:t>
            </a:r>
          </a:p>
        </p:txBody>
      </p:sp>
      <p:sp>
        <p:nvSpPr>
          <p:cNvPr id="3" name="Tartalom helye 2"/>
          <p:cNvSpPr>
            <a:spLocks noGrp="1"/>
          </p:cNvSpPr>
          <p:nvPr>
            <p:ph idx="1"/>
          </p:nvPr>
        </p:nvSpPr>
        <p:spPr>
          <a:xfrm>
            <a:off x="1154954" y="2758047"/>
            <a:ext cx="8825659" cy="3416300"/>
          </a:xfrm>
        </p:spPr>
        <p:txBody>
          <a:bodyPr>
            <a:normAutofit/>
          </a:bodyPr>
          <a:lstStyle/>
          <a:p>
            <a:r>
              <a:rPr lang="hu-HU" sz="2000" dirty="0"/>
              <a:t>1. lépés: Írja le a fontos </a:t>
            </a:r>
            <a:r>
              <a:rPr lang="hu-HU" sz="2000" dirty="0" smtClean="0"/>
              <a:t>céljait.</a:t>
            </a:r>
          </a:p>
          <a:p>
            <a:r>
              <a:rPr lang="hu-HU" sz="2000" dirty="0"/>
              <a:t>2. lépés: Minden nap írja le az aznap elvégzendő </a:t>
            </a:r>
            <a:r>
              <a:rPr lang="hu-HU" sz="2000" dirty="0" smtClean="0"/>
              <a:t>tevékenységeit.</a:t>
            </a:r>
          </a:p>
          <a:p>
            <a:r>
              <a:rPr lang="hu-HU" sz="2000" dirty="0"/>
              <a:t>3. lépés: Állapítsa meg tevékenységeinek fontossági </a:t>
            </a:r>
            <a:r>
              <a:rPr lang="hu-HU" sz="2000" dirty="0" smtClean="0"/>
              <a:t>sorrendjét.</a:t>
            </a:r>
          </a:p>
          <a:p>
            <a:r>
              <a:rPr lang="hu-HU" sz="2000" dirty="0"/>
              <a:t>4. lépés: Bizonyosodjon meg arról, hogy minden egyes tevékenység és nap koncentrált, lényeges és eredmény orientált</a:t>
            </a:r>
            <a:r>
              <a:rPr lang="hu-HU" sz="2000" dirty="0" smtClean="0"/>
              <a:t>.</a:t>
            </a:r>
          </a:p>
          <a:p>
            <a:r>
              <a:rPr lang="hu-HU" sz="2000" dirty="0"/>
              <a:t>5. lépés: Gondolja újra céljait, ha a termelékenysége/eredményessége csökken</a:t>
            </a:r>
          </a:p>
        </p:txBody>
      </p:sp>
    </p:spTree>
    <p:extLst>
      <p:ext uri="{BB962C8B-B14F-4D97-AF65-F5344CB8AC3E}">
        <p14:creationId xmlns:p14="http://schemas.microsoft.com/office/powerpoint/2010/main" xmlns="" val="3909036290"/>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hu-HU" i="1" dirty="0" smtClean="0"/>
              <a:t>Személyes időgazdálkodás</a:t>
            </a:r>
            <a:endParaRPr lang="hu-HU" i="1" dirty="0"/>
          </a:p>
        </p:txBody>
      </p:sp>
      <p:sp>
        <p:nvSpPr>
          <p:cNvPr id="3" name="Tartalom helye 2"/>
          <p:cNvSpPr>
            <a:spLocks noGrp="1"/>
          </p:cNvSpPr>
          <p:nvPr>
            <p:ph idx="1"/>
          </p:nvPr>
        </p:nvSpPr>
        <p:spPr>
          <a:xfrm>
            <a:off x="1154954" y="2758046"/>
            <a:ext cx="8825659" cy="3416300"/>
          </a:xfrm>
        </p:spPr>
        <p:txBody>
          <a:bodyPr/>
          <a:lstStyle/>
          <a:p>
            <a:r>
              <a:rPr lang="hu-HU" sz="2000" dirty="0"/>
              <a:t>A személyes időgazdálkodás az egyik legfontosabb (és gyakran alulértékelt) erőforrásának a menedzsmentjéről szól.</a:t>
            </a:r>
          </a:p>
          <a:p>
            <a:r>
              <a:rPr lang="hu-HU" sz="2000" dirty="0"/>
              <a:t>A személyes időgazdálkodás hiánya a következőket jelentheti: az utolsó pillanatokban való szaladgálást és kapkodást, hogy a határidőt be lehessen tartani, a megbeszélésre oda lehessen érni, amikor az adott időpontokban több rendezvény is egyszerre folyik, és nem ér el semmit; a napok eredmény nélkül csúsznak egymás után; a krízishelyzetek egymás után jönnek elő a semmiből. Ez a környezet stresszhez és a teljesítmény leépüléséhez vezethet és ezt meg kell állítani.</a:t>
            </a:r>
          </a:p>
          <a:p>
            <a:endParaRPr lang="hu-HU" dirty="0"/>
          </a:p>
        </p:txBody>
      </p:sp>
    </p:spTree>
    <p:extLst>
      <p:ext uri="{BB962C8B-B14F-4D97-AF65-F5344CB8AC3E}">
        <p14:creationId xmlns:p14="http://schemas.microsoft.com/office/powerpoint/2010/main" xmlns="" val="451336198"/>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1618593" y="2794714"/>
            <a:ext cx="8825658" cy="1094023"/>
          </a:xfrm>
        </p:spPr>
        <p:txBody>
          <a:bodyPr/>
          <a:lstStyle/>
          <a:p>
            <a:pPr algn="ctr"/>
            <a:r>
              <a:rPr lang="hu-HU" sz="4800" i="1" u="sng" dirty="0" smtClean="0">
                <a:solidFill>
                  <a:schemeClr val="accent1">
                    <a:lumMod val="20000"/>
                    <a:lumOff val="80000"/>
                  </a:schemeClr>
                </a:solidFill>
              </a:rPr>
              <a:t>Munkaidő és feladattervező szoftverek</a:t>
            </a:r>
            <a:endParaRPr lang="hu-HU" sz="4800" i="1" u="sng" dirty="0">
              <a:solidFill>
                <a:schemeClr val="accent1">
                  <a:lumMod val="20000"/>
                  <a:lumOff val="80000"/>
                </a:schemeClr>
              </a:solidFill>
            </a:endParaRPr>
          </a:p>
        </p:txBody>
      </p:sp>
    </p:spTree>
    <p:extLst>
      <p:ext uri="{BB962C8B-B14F-4D97-AF65-F5344CB8AC3E}">
        <p14:creationId xmlns:p14="http://schemas.microsoft.com/office/powerpoint/2010/main" xmlns="" val="1122426626"/>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ép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330364" y="737582"/>
            <a:ext cx="4899987" cy="1310157"/>
          </a:xfrm>
          <a:prstGeom prst="rect">
            <a:avLst/>
          </a:prstGeom>
        </p:spPr>
      </p:pic>
      <p:sp>
        <p:nvSpPr>
          <p:cNvPr id="7" name="Tartalom helye 6"/>
          <p:cNvSpPr>
            <a:spLocks noGrp="1"/>
          </p:cNvSpPr>
          <p:nvPr>
            <p:ph idx="1"/>
          </p:nvPr>
        </p:nvSpPr>
        <p:spPr>
          <a:xfrm>
            <a:off x="1107585" y="2461831"/>
            <a:ext cx="9162876" cy="4132151"/>
          </a:xfrm>
        </p:spPr>
        <p:txBody>
          <a:bodyPr>
            <a:normAutofit fontScale="32500" lnSpcReduction="20000"/>
          </a:bodyPr>
          <a:lstStyle/>
          <a:p>
            <a:pPr marL="0" indent="0">
              <a:buNone/>
            </a:pPr>
            <a:r>
              <a:rPr lang="hu-HU" sz="6200" b="1" dirty="0"/>
              <a:t>Mit tud sokoldalú munkaidő-nyilvántartó rendszerünk</a:t>
            </a:r>
            <a:r>
              <a:rPr lang="hu-HU" sz="6200" b="1" dirty="0" smtClean="0"/>
              <a:t>?</a:t>
            </a:r>
          </a:p>
          <a:p>
            <a:pPr marL="0" indent="0">
              <a:buNone/>
            </a:pPr>
            <a:endParaRPr lang="hu-HU" sz="5500" b="1" dirty="0"/>
          </a:p>
          <a:p>
            <a:r>
              <a:rPr lang="hu-HU" sz="5500" dirty="0"/>
              <a:t>a ledolgozott </a:t>
            </a:r>
            <a:r>
              <a:rPr lang="hu-HU" sz="5500" b="1" dirty="0"/>
              <a:t>munkaidő</a:t>
            </a:r>
            <a:r>
              <a:rPr lang="hu-HU" sz="5500" dirty="0"/>
              <a:t> kiszámítását,</a:t>
            </a:r>
          </a:p>
          <a:p>
            <a:r>
              <a:rPr lang="hu-HU" sz="5500" dirty="0"/>
              <a:t>a különböző </a:t>
            </a:r>
            <a:r>
              <a:rPr lang="hu-HU" sz="5500" b="1" dirty="0"/>
              <a:t>munkarendek</a:t>
            </a:r>
            <a:r>
              <a:rPr lang="hu-HU" sz="5500" dirty="0"/>
              <a:t> és </a:t>
            </a:r>
            <a:r>
              <a:rPr lang="hu-HU" sz="5500" b="1" dirty="0"/>
              <a:t>műszakok</a:t>
            </a:r>
            <a:r>
              <a:rPr lang="hu-HU" sz="5500" dirty="0"/>
              <a:t> kezelését,</a:t>
            </a:r>
          </a:p>
          <a:p>
            <a:r>
              <a:rPr lang="hu-HU" sz="5500" dirty="0"/>
              <a:t>az </a:t>
            </a:r>
            <a:r>
              <a:rPr lang="hu-HU" sz="5500" b="1" dirty="0"/>
              <a:t>étkezési </a:t>
            </a:r>
            <a:r>
              <a:rPr lang="hu-HU" sz="5500" dirty="0"/>
              <a:t>jegyek és az </a:t>
            </a:r>
            <a:r>
              <a:rPr lang="hu-HU" sz="5500" b="1" dirty="0"/>
              <a:t>útiköltség</a:t>
            </a:r>
            <a:r>
              <a:rPr lang="hu-HU" sz="5500" dirty="0"/>
              <a:t> kezelését,</a:t>
            </a:r>
          </a:p>
          <a:p>
            <a:r>
              <a:rPr lang="hu-HU" sz="5500" dirty="0"/>
              <a:t>a dolgozók </a:t>
            </a:r>
            <a:r>
              <a:rPr lang="hu-HU" sz="5500" b="1" dirty="0"/>
              <a:t>túlóráinak</a:t>
            </a:r>
            <a:r>
              <a:rPr lang="hu-HU" sz="5500" dirty="0"/>
              <a:t> garantált rögzítését és dinamikus szabályrendszer szerinti elszámolását,</a:t>
            </a:r>
          </a:p>
          <a:p>
            <a:r>
              <a:rPr lang="hu-HU" sz="5500" dirty="0"/>
              <a:t>a </a:t>
            </a:r>
            <a:r>
              <a:rPr lang="hu-HU" sz="5500" b="1" dirty="0"/>
              <a:t>szabadnapok</a:t>
            </a:r>
            <a:r>
              <a:rPr lang="hu-HU" sz="5500" dirty="0"/>
              <a:t> és </a:t>
            </a:r>
            <a:r>
              <a:rPr lang="hu-HU" sz="5500" b="1" dirty="0"/>
              <a:t>hiányzások</a:t>
            </a:r>
            <a:r>
              <a:rPr lang="hu-HU" sz="5500" dirty="0"/>
              <a:t> okainak megtekintését,</a:t>
            </a:r>
          </a:p>
          <a:p>
            <a:r>
              <a:rPr lang="hu-HU" sz="5500" dirty="0"/>
              <a:t>a s</a:t>
            </a:r>
            <a:r>
              <a:rPr lang="hu-HU" sz="5500" b="1" dirty="0"/>
              <a:t>zabadságok</a:t>
            </a:r>
            <a:r>
              <a:rPr lang="hu-HU" sz="5500" dirty="0"/>
              <a:t> önkiszolgáló kérelmezését,</a:t>
            </a:r>
          </a:p>
          <a:p>
            <a:r>
              <a:rPr lang="hu-HU" sz="5500" dirty="0"/>
              <a:t>a </a:t>
            </a:r>
            <a:r>
              <a:rPr lang="hu-HU" sz="5500" b="1" dirty="0"/>
              <a:t>betegszabadságok</a:t>
            </a:r>
            <a:r>
              <a:rPr lang="hu-HU" sz="5500" dirty="0"/>
              <a:t> nyilvántartását,</a:t>
            </a:r>
          </a:p>
          <a:p>
            <a:r>
              <a:rPr lang="hu-HU" sz="5500" dirty="0"/>
              <a:t>a </a:t>
            </a:r>
            <a:r>
              <a:rPr lang="hu-HU" sz="5500" b="1" dirty="0"/>
              <a:t>kiküldetések</a:t>
            </a:r>
            <a:r>
              <a:rPr lang="hu-HU" sz="5500" dirty="0"/>
              <a:t> tervezését és akár a kiszámolását,</a:t>
            </a:r>
          </a:p>
          <a:p>
            <a:r>
              <a:rPr lang="hu-HU" sz="5500" dirty="0"/>
              <a:t>a munkafolyamatok </a:t>
            </a:r>
            <a:r>
              <a:rPr lang="hu-HU" sz="5500" b="1" dirty="0"/>
              <a:t>költséghelyekhez</a:t>
            </a:r>
            <a:r>
              <a:rPr lang="hu-HU" sz="5500" dirty="0"/>
              <a:t> rendelését.</a:t>
            </a:r>
          </a:p>
          <a:p>
            <a:endParaRPr lang="hu-HU" dirty="0"/>
          </a:p>
        </p:txBody>
      </p:sp>
    </p:spTree>
    <p:extLst>
      <p:ext uri="{BB962C8B-B14F-4D97-AF65-F5344CB8AC3E}">
        <p14:creationId xmlns:p14="http://schemas.microsoft.com/office/powerpoint/2010/main" xmlns="" val="1015469002"/>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rtalom helye 6"/>
          <p:cNvSpPr>
            <a:spLocks noGrp="1"/>
          </p:cNvSpPr>
          <p:nvPr>
            <p:ph idx="1"/>
          </p:nvPr>
        </p:nvSpPr>
        <p:spPr>
          <a:xfrm>
            <a:off x="1000405" y="2421228"/>
            <a:ext cx="9933758" cy="4082603"/>
          </a:xfrm>
        </p:spPr>
        <p:txBody>
          <a:bodyPr>
            <a:normAutofit/>
          </a:bodyPr>
          <a:lstStyle/>
          <a:p>
            <a:pPr marL="0" indent="0">
              <a:buNone/>
            </a:pPr>
            <a:r>
              <a:rPr lang="hu-HU" sz="2000" b="1" dirty="0"/>
              <a:t>HATÉKONYABB MŰKÖDÉST TESZ </a:t>
            </a:r>
            <a:r>
              <a:rPr lang="hu-HU" sz="2000" b="1" dirty="0" smtClean="0"/>
              <a:t>LEHETŐVÉ</a:t>
            </a:r>
          </a:p>
          <a:p>
            <a:pPr marL="0" indent="0">
              <a:buNone/>
            </a:pPr>
            <a:endParaRPr lang="hu-HU" b="1" dirty="0"/>
          </a:p>
          <a:p>
            <a:r>
              <a:rPr lang="hu-HU" dirty="0"/>
              <a:t>A munkahelyi folyamatok átláthatóvá válnak</a:t>
            </a:r>
          </a:p>
          <a:p>
            <a:r>
              <a:rPr lang="hu-HU" dirty="0"/>
              <a:t>Az adminisztráció egyszerűsödik</a:t>
            </a:r>
          </a:p>
          <a:p>
            <a:r>
              <a:rPr lang="hu-HU" dirty="0"/>
              <a:t>Folyamatos visszacsatolást nyújt a munkatársaknak és a vezetőknek.</a:t>
            </a:r>
          </a:p>
          <a:p>
            <a:r>
              <a:rPr lang="hu-HU" dirty="0"/>
              <a:t>Segít a feladatok és a várható költségek tervezésében, a munkafolyamatok és az erőforrások optimalizálásában.</a:t>
            </a:r>
          </a:p>
          <a:p>
            <a:r>
              <a:rPr lang="hu-HU" dirty="0"/>
              <a:t>Támogatja a hátralévő ráfordítás becslését és az aktuális készültségi fok számítását.</a:t>
            </a:r>
          </a:p>
          <a:p>
            <a:r>
              <a:rPr lang="hu-HU" dirty="0"/>
              <a:t>A teljesítés értékelése tényekkel támasztható alá</a:t>
            </a:r>
          </a:p>
          <a:p>
            <a:r>
              <a:rPr lang="hu-HU" dirty="0"/>
              <a:t>Pontos adatok állnak rendelkezésre a valós és részletes ráfordításokról</a:t>
            </a:r>
            <a:r>
              <a:rPr lang="hu-HU" dirty="0" smtClean="0"/>
              <a:t>.</a:t>
            </a:r>
            <a:endParaRPr lang="hu-HU" dirty="0"/>
          </a:p>
        </p:txBody>
      </p:sp>
      <p:pic>
        <p:nvPicPr>
          <p:cNvPr id="8" name="Kép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337289" y="682916"/>
            <a:ext cx="4460987" cy="1390582"/>
          </a:xfrm>
          <a:prstGeom prst="rect">
            <a:avLst/>
          </a:prstGeom>
        </p:spPr>
      </p:pic>
    </p:spTree>
    <p:extLst>
      <p:ext uri="{BB962C8B-B14F-4D97-AF65-F5344CB8AC3E}">
        <p14:creationId xmlns:p14="http://schemas.microsoft.com/office/powerpoint/2010/main" xmlns="" val="1613672168"/>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anácsterem">
  <a:themeElements>
    <a:clrScheme name="Vörös–lila">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Trebuchet MS">
      <a:majorFont>
        <a:latin typeface="Garamond"/>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opott anyagminta">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2">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62</TotalTime>
  <Words>509</Words>
  <Application>Microsoft Office PowerPoint</Application>
  <PresentationFormat>Egyéni</PresentationFormat>
  <Paragraphs>44</Paragraphs>
  <Slides>9</Slides>
  <Notes>0</Notes>
  <HiddenSlides>0</HiddenSlides>
  <MMClips>0</MMClips>
  <ScaleCrop>false</ScaleCrop>
  <HeadingPairs>
    <vt:vector size="4" baseType="variant">
      <vt:variant>
        <vt:lpstr>Téma</vt:lpstr>
      </vt:variant>
      <vt:variant>
        <vt:i4>1</vt:i4>
      </vt:variant>
      <vt:variant>
        <vt:lpstr>Diacímek</vt:lpstr>
      </vt:variant>
      <vt:variant>
        <vt:i4>9</vt:i4>
      </vt:variant>
    </vt:vector>
  </HeadingPairs>
  <TitlesOfParts>
    <vt:vector size="10" baseType="lpstr">
      <vt:lpstr>Tanácsterem</vt:lpstr>
      <vt:lpstr>Személyes időgazdálkodás</vt:lpstr>
      <vt:lpstr>2. dia</vt:lpstr>
      <vt:lpstr>Mi az időgazdálkodás?</vt:lpstr>
      <vt:lpstr>Az időgazdálkodás fontossága</vt:lpstr>
      <vt:lpstr>A jobb időgazdálkodás öt lépése</vt:lpstr>
      <vt:lpstr>Személyes időgazdálkodás</vt:lpstr>
      <vt:lpstr>Munkaidő és feladattervező szoftverek</vt:lpstr>
      <vt:lpstr>8. dia</vt:lpstr>
      <vt:lpstr>9. dia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Személyes időgazdálkodás</dc:title>
  <dc:creator>Varró Márkó</dc:creator>
  <cp:lastModifiedBy>Kozma Rita</cp:lastModifiedBy>
  <cp:revision>6</cp:revision>
  <dcterms:created xsi:type="dcterms:W3CDTF">2017-03-02T09:05:28Z</dcterms:created>
  <dcterms:modified xsi:type="dcterms:W3CDTF">2017-03-02T11:22:23Z</dcterms:modified>
</cp:coreProperties>
</file>